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4" r:id="rId4"/>
    <p:sldMasterId id="2147483785" r:id="rId5"/>
  </p:sldMasterIdLst>
  <p:notesMasterIdLst>
    <p:notesMasterId r:id="rId43"/>
  </p:notesMasterIdLst>
  <p:sldIdLst>
    <p:sldId id="256" r:id="rId6"/>
    <p:sldId id="265" r:id="rId7"/>
    <p:sldId id="306" r:id="rId8"/>
    <p:sldId id="275" r:id="rId9"/>
    <p:sldId id="281" r:id="rId10"/>
    <p:sldId id="283" r:id="rId11"/>
    <p:sldId id="610" r:id="rId12"/>
    <p:sldId id="571" r:id="rId13"/>
    <p:sldId id="277" r:id="rId14"/>
    <p:sldId id="280" r:id="rId15"/>
    <p:sldId id="567" r:id="rId16"/>
    <p:sldId id="613" r:id="rId17"/>
    <p:sldId id="570" r:id="rId18"/>
    <p:sldId id="568" r:id="rId19"/>
    <p:sldId id="308" r:id="rId20"/>
    <p:sldId id="278" r:id="rId21"/>
    <p:sldId id="304" r:id="rId22"/>
    <p:sldId id="279" r:id="rId23"/>
    <p:sldId id="572" r:id="rId24"/>
    <p:sldId id="305" r:id="rId25"/>
    <p:sldId id="621" r:id="rId26"/>
    <p:sldId id="612" r:id="rId27"/>
    <p:sldId id="624" r:id="rId28"/>
    <p:sldId id="573" r:id="rId29"/>
    <p:sldId id="623" r:id="rId30"/>
    <p:sldId id="611" r:id="rId31"/>
    <p:sldId id="625" r:id="rId32"/>
    <p:sldId id="606" r:id="rId33"/>
    <p:sldId id="274" r:id="rId34"/>
    <p:sldId id="282" r:id="rId35"/>
    <p:sldId id="284" r:id="rId36"/>
    <p:sldId id="605" r:id="rId37"/>
    <p:sldId id="607" r:id="rId38"/>
    <p:sldId id="619" r:id="rId39"/>
    <p:sldId id="617" r:id="rId40"/>
    <p:sldId id="618" r:id="rId41"/>
    <p:sldId id="62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autoAdjust="0"/>
    <p:restoredTop sz="86031" autoAdjust="0"/>
  </p:normalViewPr>
  <p:slideViewPr>
    <p:cSldViewPr snapToGrid="0">
      <p:cViewPr varScale="1">
        <p:scale>
          <a:sx n="62" d="100"/>
          <a:sy n="62" d="100"/>
        </p:scale>
        <p:origin x="1068" y="72"/>
      </p:cViewPr>
      <p:guideLst/>
    </p:cSldViewPr>
  </p:slideViewPr>
  <p:notesTextViewPr>
    <p:cViewPr>
      <p:scale>
        <a:sx n="1" d="1"/>
        <a:sy n="1" d="1"/>
      </p:scale>
      <p:origin x="0" y="0"/>
    </p:cViewPr>
  </p:notesTextViewPr>
  <p:sorterViewPr>
    <p:cViewPr>
      <p:scale>
        <a:sx n="100" d="100"/>
        <a:sy n="100" d="100"/>
      </p:scale>
      <p:origin x="0" y="-81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5F2F-BBA3-4BDC-8304-2C5CD72DE27C}" type="doc">
      <dgm:prSet loTypeId="urn:microsoft.com/office/officeart/2005/8/layout/radial1" loCatId="relationship" qsTypeId="urn:microsoft.com/office/officeart/2005/8/quickstyle/simple1" qsCatId="simple" csTypeId="urn:microsoft.com/office/officeart/2005/8/colors/accent2_4" csCatId="accent2" phldr="1"/>
      <dgm:spPr/>
      <dgm:t>
        <a:bodyPr/>
        <a:lstStyle/>
        <a:p>
          <a:endParaRPr lang="en-GB"/>
        </a:p>
      </dgm:t>
    </dgm:pt>
    <dgm:pt modelId="{E5DDC371-367E-49F2-B9FF-FCD294983E35}">
      <dgm:prSet phldrT="[Text]"/>
      <dgm:spPr/>
      <dgm:t>
        <a:bodyPr/>
        <a:lstStyle/>
        <a:p>
          <a:r>
            <a:rPr lang="en-GB" dirty="0"/>
            <a:t>Line Manager</a:t>
          </a:r>
        </a:p>
      </dgm:t>
    </dgm:pt>
    <dgm:pt modelId="{A8521393-C875-45EB-9FD9-A2EEA0025BF4}" type="parTrans" cxnId="{D8BBE044-4AF8-4BBD-970D-27850C731564}">
      <dgm:prSet/>
      <dgm:spPr/>
      <dgm:t>
        <a:bodyPr/>
        <a:lstStyle/>
        <a:p>
          <a:endParaRPr lang="en-GB"/>
        </a:p>
      </dgm:t>
    </dgm:pt>
    <dgm:pt modelId="{55BAFD5A-42E3-4FED-A59B-95657B68511D}" type="sibTrans" cxnId="{D8BBE044-4AF8-4BBD-970D-27850C731564}">
      <dgm:prSet/>
      <dgm:spPr/>
      <dgm:t>
        <a:bodyPr/>
        <a:lstStyle/>
        <a:p>
          <a:endParaRPr lang="en-GB"/>
        </a:p>
      </dgm:t>
    </dgm:pt>
    <dgm:pt modelId="{D8AECFB6-029E-4606-9263-2DF3F88D59C4}">
      <dgm:prSet phldrT="[Text]"/>
      <dgm:spPr/>
      <dgm:t>
        <a:bodyPr/>
        <a:lstStyle/>
        <a:p>
          <a:r>
            <a:rPr lang="en-GB" dirty="0"/>
            <a:t>Stretching job objectives</a:t>
          </a:r>
        </a:p>
      </dgm:t>
    </dgm:pt>
    <dgm:pt modelId="{821930A9-5ECC-434D-8425-8D6BB8BCCEDB}" type="parTrans" cxnId="{37DDE14A-B17F-4E7D-999B-4EC8B3598C64}">
      <dgm:prSet/>
      <dgm:spPr/>
      <dgm:t>
        <a:bodyPr/>
        <a:lstStyle/>
        <a:p>
          <a:endParaRPr lang="en-GB" dirty="0"/>
        </a:p>
      </dgm:t>
    </dgm:pt>
    <dgm:pt modelId="{7C25CC43-68B1-4A3D-BCC2-C69ECD439608}" type="sibTrans" cxnId="{37DDE14A-B17F-4E7D-999B-4EC8B3598C64}">
      <dgm:prSet/>
      <dgm:spPr/>
      <dgm:t>
        <a:bodyPr/>
        <a:lstStyle/>
        <a:p>
          <a:endParaRPr lang="en-GB"/>
        </a:p>
      </dgm:t>
    </dgm:pt>
    <dgm:pt modelId="{BDACDE7A-2D24-4CB6-BF04-E3FDAE8163A4}">
      <dgm:prSet phldrT="[Text]"/>
      <dgm:spPr/>
      <dgm:t>
        <a:bodyPr/>
        <a:lstStyle/>
        <a:p>
          <a:r>
            <a:rPr lang="en-GB" dirty="0"/>
            <a:t>Regular 121s</a:t>
          </a:r>
        </a:p>
      </dgm:t>
    </dgm:pt>
    <dgm:pt modelId="{DD45F77F-32CA-4A09-9249-8F427441D2BC}" type="parTrans" cxnId="{09A1DD77-7DF4-44B6-BEA5-5C0C61AEF04A}">
      <dgm:prSet/>
      <dgm:spPr/>
      <dgm:t>
        <a:bodyPr/>
        <a:lstStyle/>
        <a:p>
          <a:endParaRPr lang="en-GB" dirty="0"/>
        </a:p>
      </dgm:t>
    </dgm:pt>
    <dgm:pt modelId="{7E01BECC-1C0D-4E5B-80BB-E61F540D8D30}" type="sibTrans" cxnId="{09A1DD77-7DF4-44B6-BEA5-5C0C61AEF04A}">
      <dgm:prSet/>
      <dgm:spPr/>
      <dgm:t>
        <a:bodyPr/>
        <a:lstStyle/>
        <a:p>
          <a:endParaRPr lang="en-GB"/>
        </a:p>
      </dgm:t>
    </dgm:pt>
    <dgm:pt modelId="{24FE7BAD-9971-4F2F-A141-C0A588E79DEE}">
      <dgm:prSet phldrT="[Text]"/>
      <dgm:spPr/>
      <dgm:t>
        <a:bodyPr/>
        <a:lstStyle/>
        <a:p>
          <a:r>
            <a:rPr lang="en-GB" dirty="0"/>
            <a:t>Regular feedback</a:t>
          </a:r>
        </a:p>
      </dgm:t>
    </dgm:pt>
    <dgm:pt modelId="{671F929E-BD58-4210-9A1A-04B410C22A54}" type="parTrans" cxnId="{66C827DD-FD80-4595-9C88-23654D808FFE}">
      <dgm:prSet/>
      <dgm:spPr/>
      <dgm:t>
        <a:bodyPr/>
        <a:lstStyle/>
        <a:p>
          <a:endParaRPr lang="en-GB" dirty="0"/>
        </a:p>
      </dgm:t>
    </dgm:pt>
    <dgm:pt modelId="{397A5AC9-E6B5-486E-8961-BF6F15043200}" type="sibTrans" cxnId="{66C827DD-FD80-4595-9C88-23654D808FFE}">
      <dgm:prSet/>
      <dgm:spPr/>
      <dgm:t>
        <a:bodyPr/>
        <a:lstStyle/>
        <a:p>
          <a:endParaRPr lang="en-GB"/>
        </a:p>
      </dgm:t>
    </dgm:pt>
    <dgm:pt modelId="{DA4A8FA0-D0AF-403A-9D49-E0BAF99F7158}">
      <dgm:prSet phldrT="[Text]"/>
      <dgm:spPr/>
      <dgm:t>
        <a:bodyPr/>
        <a:lstStyle/>
        <a:p>
          <a:r>
            <a:rPr lang="en-GB" dirty="0"/>
            <a:t>Clearly defined measures</a:t>
          </a:r>
        </a:p>
      </dgm:t>
    </dgm:pt>
    <dgm:pt modelId="{8E823AF6-4D11-42B8-A66F-A808C005AACD}" type="parTrans" cxnId="{EFD7F79A-9585-4A4D-826B-A5718226E2B6}">
      <dgm:prSet/>
      <dgm:spPr/>
      <dgm:t>
        <a:bodyPr/>
        <a:lstStyle/>
        <a:p>
          <a:endParaRPr lang="en-GB" dirty="0"/>
        </a:p>
      </dgm:t>
    </dgm:pt>
    <dgm:pt modelId="{356A1FE8-B7BD-4DCC-B4B0-AF6A9806DBDC}" type="sibTrans" cxnId="{EFD7F79A-9585-4A4D-826B-A5718226E2B6}">
      <dgm:prSet/>
      <dgm:spPr/>
      <dgm:t>
        <a:bodyPr/>
        <a:lstStyle/>
        <a:p>
          <a:endParaRPr lang="en-GB"/>
        </a:p>
      </dgm:t>
    </dgm:pt>
    <dgm:pt modelId="{95303870-005A-4358-92EF-9261ABCF63AB}">
      <dgm:prSet phldrT="[Text]"/>
      <dgm:spPr/>
      <dgm:t>
        <a:bodyPr/>
        <a:lstStyle/>
        <a:p>
          <a:r>
            <a:rPr lang="en-GB" dirty="0"/>
            <a:t>Culture of openness</a:t>
          </a:r>
        </a:p>
      </dgm:t>
    </dgm:pt>
    <dgm:pt modelId="{A842E0B4-ABDA-4964-8350-85CC746FB781}" type="parTrans" cxnId="{EA0F729D-608A-4DF4-8B7B-0570913763D6}">
      <dgm:prSet/>
      <dgm:spPr/>
      <dgm:t>
        <a:bodyPr/>
        <a:lstStyle/>
        <a:p>
          <a:endParaRPr lang="en-GB" dirty="0"/>
        </a:p>
      </dgm:t>
    </dgm:pt>
    <dgm:pt modelId="{EA2C06E4-4CA4-4173-B510-49EE6D283E67}" type="sibTrans" cxnId="{EA0F729D-608A-4DF4-8B7B-0570913763D6}">
      <dgm:prSet/>
      <dgm:spPr/>
      <dgm:t>
        <a:bodyPr/>
        <a:lstStyle/>
        <a:p>
          <a:endParaRPr lang="en-GB"/>
        </a:p>
      </dgm:t>
    </dgm:pt>
    <dgm:pt modelId="{5F15D7A2-3AEC-46DB-B800-08BBC5529DF9}" type="pres">
      <dgm:prSet presAssocID="{74B75F2F-BBA3-4BDC-8304-2C5CD72DE27C}" presName="cycle" presStyleCnt="0">
        <dgm:presLayoutVars>
          <dgm:chMax val="1"/>
          <dgm:dir/>
          <dgm:animLvl val="ctr"/>
          <dgm:resizeHandles val="exact"/>
        </dgm:presLayoutVars>
      </dgm:prSet>
      <dgm:spPr/>
    </dgm:pt>
    <dgm:pt modelId="{BA4F7F8A-2E48-4AAD-BD7A-BBF20BB47690}" type="pres">
      <dgm:prSet presAssocID="{E5DDC371-367E-49F2-B9FF-FCD294983E35}" presName="centerShape" presStyleLbl="node0" presStyleIdx="0" presStyleCnt="1"/>
      <dgm:spPr/>
    </dgm:pt>
    <dgm:pt modelId="{88ED5D8B-03EE-4F9F-B1DA-7200A1785E2C}" type="pres">
      <dgm:prSet presAssocID="{821930A9-5ECC-434D-8425-8D6BB8BCCEDB}" presName="Name9" presStyleLbl="parChTrans1D2" presStyleIdx="0" presStyleCnt="5"/>
      <dgm:spPr/>
    </dgm:pt>
    <dgm:pt modelId="{9C2FA513-4FAF-4DCE-9FF8-E9DC3E7C0F27}" type="pres">
      <dgm:prSet presAssocID="{821930A9-5ECC-434D-8425-8D6BB8BCCEDB}" presName="connTx" presStyleLbl="parChTrans1D2" presStyleIdx="0" presStyleCnt="5"/>
      <dgm:spPr/>
    </dgm:pt>
    <dgm:pt modelId="{0ACA7C2F-9448-4F69-8709-97AB4C450F3D}" type="pres">
      <dgm:prSet presAssocID="{D8AECFB6-029E-4606-9263-2DF3F88D59C4}" presName="node" presStyleLbl="node1" presStyleIdx="0" presStyleCnt="5">
        <dgm:presLayoutVars>
          <dgm:bulletEnabled val="1"/>
        </dgm:presLayoutVars>
      </dgm:prSet>
      <dgm:spPr/>
    </dgm:pt>
    <dgm:pt modelId="{6E642E16-5A4B-4510-A808-275D5056AA89}" type="pres">
      <dgm:prSet presAssocID="{DD45F77F-32CA-4A09-9249-8F427441D2BC}" presName="Name9" presStyleLbl="parChTrans1D2" presStyleIdx="1" presStyleCnt="5"/>
      <dgm:spPr/>
    </dgm:pt>
    <dgm:pt modelId="{C03245AE-FDFB-45EE-A726-C8481977D431}" type="pres">
      <dgm:prSet presAssocID="{DD45F77F-32CA-4A09-9249-8F427441D2BC}" presName="connTx" presStyleLbl="parChTrans1D2" presStyleIdx="1" presStyleCnt="5"/>
      <dgm:spPr/>
    </dgm:pt>
    <dgm:pt modelId="{76E911AD-6CFF-4632-AECF-4C8B4D0658F8}" type="pres">
      <dgm:prSet presAssocID="{BDACDE7A-2D24-4CB6-BF04-E3FDAE8163A4}" presName="node" presStyleLbl="node1" presStyleIdx="1" presStyleCnt="5">
        <dgm:presLayoutVars>
          <dgm:bulletEnabled val="1"/>
        </dgm:presLayoutVars>
      </dgm:prSet>
      <dgm:spPr/>
    </dgm:pt>
    <dgm:pt modelId="{23554A21-9F50-453C-B813-92E7DD5C8BC8}" type="pres">
      <dgm:prSet presAssocID="{671F929E-BD58-4210-9A1A-04B410C22A54}" presName="Name9" presStyleLbl="parChTrans1D2" presStyleIdx="2" presStyleCnt="5"/>
      <dgm:spPr/>
    </dgm:pt>
    <dgm:pt modelId="{A36D4419-A3BB-4394-8F18-C92C894E1339}" type="pres">
      <dgm:prSet presAssocID="{671F929E-BD58-4210-9A1A-04B410C22A54}" presName="connTx" presStyleLbl="parChTrans1D2" presStyleIdx="2" presStyleCnt="5"/>
      <dgm:spPr/>
    </dgm:pt>
    <dgm:pt modelId="{E92402AE-8E8B-4B7A-827E-5D8CB4DABF4F}" type="pres">
      <dgm:prSet presAssocID="{24FE7BAD-9971-4F2F-A141-C0A588E79DEE}" presName="node" presStyleLbl="node1" presStyleIdx="2" presStyleCnt="5">
        <dgm:presLayoutVars>
          <dgm:bulletEnabled val="1"/>
        </dgm:presLayoutVars>
      </dgm:prSet>
      <dgm:spPr/>
    </dgm:pt>
    <dgm:pt modelId="{3F6EA0E5-CE81-4B08-9C8C-6015BAED2295}" type="pres">
      <dgm:prSet presAssocID="{8E823AF6-4D11-42B8-A66F-A808C005AACD}" presName="Name9" presStyleLbl="parChTrans1D2" presStyleIdx="3" presStyleCnt="5"/>
      <dgm:spPr/>
    </dgm:pt>
    <dgm:pt modelId="{EBB6C9BC-A6EC-4E41-9814-910C3B376898}" type="pres">
      <dgm:prSet presAssocID="{8E823AF6-4D11-42B8-A66F-A808C005AACD}" presName="connTx" presStyleLbl="parChTrans1D2" presStyleIdx="3" presStyleCnt="5"/>
      <dgm:spPr/>
    </dgm:pt>
    <dgm:pt modelId="{EEC66C25-0BD0-4D4A-B3E2-164116087723}" type="pres">
      <dgm:prSet presAssocID="{DA4A8FA0-D0AF-403A-9D49-E0BAF99F7158}" presName="node" presStyleLbl="node1" presStyleIdx="3" presStyleCnt="5">
        <dgm:presLayoutVars>
          <dgm:bulletEnabled val="1"/>
        </dgm:presLayoutVars>
      </dgm:prSet>
      <dgm:spPr/>
    </dgm:pt>
    <dgm:pt modelId="{2BE5C9F9-5B70-4933-A698-3F437ACB41DC}" type="pres">
      <dgm:prSet presAssocID="{A842E0B4-ABDA-4964-8350-85CC746FB781}" presName="Name9" presStyleLbl="parChTrans1D2" presStyleIdx="4" presStyleCnt="5"/>
      <dgm:spPr/>
    </dgm:pt>
    <dgm:pt modelId="{E3F61923-C8EA-48DA-A997-72B2069F0CA1}" type="pres">
      <dgm:prSet presAssocID="{A842E0B4-ABDA-4964-8350-85CC746FB781}" presName="connTx" presStyleLbl="parChTrans1D2" presStyleIdx="4" presStyleCnt="5"/>
      <dgm:spPr/>
    </dgm:pt>
    <dgm:pt modelId="{75E6EFE0-F60F-43DF-8433-F1071D2E6BBC}" type="pres">
      <dgm:prSet presAssocID="{95303870-005A-4358-92EF-9261ABCF63AB}" presName="node" presStyleLbl="node1" presStyleIdx="4" presStyleCnt="5">
        <dgm:presLayoutVars>
          <dgm:bulletEnabled val="1"/>
        </dgm:presLayoutVars>
      </dgm:prSet>
      <dgm:spPr/>
    </dgm:pt>
  </dgm:ptLst>
  <dgm:cxnLst>
    <dgm:cxn modelId="{39CA2A05-54C6-47F7-B180-214DA398C4E3}" type="presOf" srcId="{821930A9-5ECC-434D-8425-8D6BB8BCCEDB}" destId="{9C2FA513-4FAF-4DCE-9FF8-E9DC3E7C0F27}" srcOrd="1" destOrd="0" presId="urn:microsoft.com/office/officeart/2005/8/layout/radial1"/>
    <dgm:cxn modelId="{7DC89A0D-3148-4199-B32E-6A58A92D6C1D}" type="presOf" srcId="{A842E0B4-ABDA-4964-8350-85CC746FB781}" destId="{2BE5C9F9-5B70-4933-A698-3F437ACB41DC}" srcOrd="0" destOrd="0" presId="urn:microsoft.com/office/officeart/2005/8/layout/radial1"/>
    <dgm:cxn modelId="{B7C3B719-5627-4D58-9AD5-99A3CD223C8F}" type="presOf" srcId="{D8AECFB6-029E-4606-9263-2DF3F88D59C4}" destId="{0ACA7C2F-9448-4F69-8709-97AB4C450F3D}" srcOrd="0" destOrd="0" presId="urn:microsoft.com/office/officeart/2005/8/layout/radial1"/>
    <dgm:cxn modelId="{C0F8FB1E-AC0D-4B30-8F22-48CC38F5268A}" type="presOf" srcId="{671F929E-BD58-4210-9A1A-04B410C22A54}" destId="{A36D4419-A3BB-4394-8F18-C92C894E1339}" srcOrd="1" destOrd="0" presId="urn:microsoft.com/office/officeart/2005/8/layout/radial1"/>
    <dgm:cxn modelId="{F469D02D-1E03-43BB-8260-F0A969C34820}" type="presOf" srcId="{8E823AF6-4D11-42B8-A66F-A808C005AACD}" destId="{3F6EA0E5-CE81-4B08-9C8C-6015BAED2295}" srcOrd="0" destOrd="0" presId="urn:microsoft.com/office/officeart/2005/8/layout/radial1"/>
    <dgm:cxn modelId="{D8BBE044-4AF8-4BBD-970D-27850C731564}" srcId="{74B75F2F-BBA3-4BDC-8304-2C5CD72DE27C}" destId="{E5DDC371-367E-49F2-B9FF-FCD294983E35}" srcOrd="0" destOrd="0" parTransId="{A8521393-C875-45EB-9FD9-A2EEA0025BF4}" sibTransId="{55BAFD5A-42E3-4FED-A59B-95657B68511D}"/>
    <dgm:cxn modelId="{92C2F265-BDF3-4CC7-99DD-D7208B67FD0A}" type="presOf" srcId="{E5DDC371-367E-49F2-B9FF-FCD294983E35}" destId="{BA4F7F8A-2E48-4AAD-BD7A-BBF20BB47690}" srcOrd="0" destOrd="0" presId="urn:microsoft.com/office/officeart/2005/8/layout/radial1"/>
    <dgm:cxn modelId="{37DDE14A-B17F-4E7D-999B-4EC8B3598C64}" srcId="{E5DDC371-367E-49F2-B9FF-FCD294983E35}" destId="{D8AECFB6-029E-4606-9263-2DF3F88D59C4}" srcOrd="0" destOrd="0" parTransId="{821930A9-5ECC-434D-8425-8D6BB8BCCEDB}" sibTransId="{7C25CC43-68B1-4A3D-BCC2-C69ECD439608}"/>
    <dgm:cxn modelId="{C255804D-FFDC-4312-8496-9E87B44E8005}" type="presOf" srcId="{BDACDE7A-2D24-4CB6-BF04-E3FDAE8163A4}" destId="{76E911AD-6CFF-4632-AECF-4C8B4D0658F8}" srcOrd="0" destOrd="0" presId="urn:microsoft.com/office/officeart/2005/8/layout/radial1"/>
    <dgm:cxn modelId="{99583577-7049-4E3C-9C97-691CE619F751}" type="presOf" srcId="{A842E0B4-ABDA-4964-8350-85CC746FB781}" destId="{E3F61923-C8EA-48DA-A997-72B2069F0CA1}" srcOrd="1" destOrd="0" presId="urn:microsoft.com/office/officeart/2005/8/layout/radial1"/>
    <dgm:cxn modelId="{09A1DD77-7DF4-44B6-BEA5-5C0C61AEF04A}" srcId="{E5DDC371-367E-49F2-B9FF-FCD294983E35}" destId="{BDACDE7A-2D24-4CB6-BF04-E3FDAE8163A4}" srcOrd="1" destOrd="0" parTransId="{DD45F77F-32CA-4A09-9249-8F427441D2BC}" sibTransId="{7E01BECC-1C0D-4E5B-80BB-E61F540D8D30}"/>
    <dgm:cxn modelId="{49FFE77A-F259-436E-A90E-7BCCEE97156E}" type="presOf" srcId="{DD45F77F-32CA-4A09-9249-8F427441D2BC}" destId="{C03245AE-FDFB-45EE-A726-C8481977D431}" srcOrd="1" destOrd="0" presId="urn:microsoft.com/office/officeart/2005/8/layout/radial1"/>
    <dgm:cxn modelId="{6CB89584-3463-429B-8309-03321145FEFE}" type="presOf" srcId="{24FE7BAD-9971-4F2F-A141-C0A588E79DEE}" destId="{E92402AE-8E8B-4B7A-827E-5D8CB4DABF4F}" srcOrd="0" destOrd="0" presId="urn:microsoft.com/office/officeart/2005/8/layout/radial1"/>
    <dgm:cxn modelId="{EFD7F79A-9585-4A4D-826B-A5718226E2B6}" srcId="{E5DDC371-367E-49F2-B9FF-FCD294983E35}" destId="{DA4A8FA0-D0AF-403A-9D49-E0BAF99F7158}" srcOrd="3" destOrd="0" parTransId="{8E823AF6-4D11-42B8-A66F-A808C005AACD}" sibTransId="{356A1FE8-B7BD-4DCC-B4B0-AF6A9806DBDC}"/>
    <dgm:cxn modelId="{3586FD9A-2094-4537-B462-9F44AACBD156}" type="presOf" srcId="{671F929E-BD58-4210-9A1A-04B410C22A54}" destId="{23554A21-9F50-453C-B813-92E7DD5C8BC8}" srcOrd="0" destOrd="0" presId="urn:microsoft.com/office/officeart/2005/8/layout/radial1"/>
    <dgm:cxn modelId="{EA0F729D-608A-4DF4-8B7B-0570913763D6}" srcId="{E5DDC371-367E-49F2-B9FF-FCD294983E35}" destId="{95303870-005A-4358-92EF-9261ABCF63AB}" srcOrd="4" destOrd="0" parTransId="{A842E0B4-ABDA-4964-8350-85CC746FB781}" sibTransId="{EA2C06E4-4CA4-4173-B510-49EE6D283E67}"/>
    <dgm:cxn modelId="{66C827DD-FD80-4595-9C88-23654D808FFE}" srcId="{E5DDC371-367E-49F2-B9FF-FCD294983E35}" destId="{24FE7BAD-9971-4F2F-A141-C0A588E79DEE}" srcOrd="2" destOrd="0" parTransId="{671F929E-BD58-4210-9A1A-04B410C22A54}" sibTransId="{397A5AC9-E6B5-486E-8961-BF6F15043200}"/>
    <dgm:cxn modelId="{D396C0E1-AC8C-4E79-A9C1-143423BBF50D}" type="presOf" srcId="{821930A9-5ECC-434D-8425-8D6BB8BCCEDB}" destId="{88ED5D8B-03EE-4F9F-B1DA-7200A1785E2C}" srcOrd="0" destOrd="0" presId="urn:microsoft.com/office/officeart/2005/8/layout/radial1"/>
    <dgm:cxn modelId="{EADA9BE3-EE5A-45C7-9624-D13F8AD6B4AB}" type="presOf" srcId="{95303870-005A-4358-92EF-9261ABCF63AB}" destId="{75E6EFE0-F60F-43DF-8433-F1071D2E6BBC}" srcOrd="0" destOrd="0" presId="urn:microsoft.com/office/officeart/2005/8/layout/radial1"/>
    <dgm:cxn modelId="{0D1D92EA-741B-469C-8F5B-E2E25ACA06EC}" type="presOf" srcId="{8E823AF6-4D11-42B8-A66F-A808C005AACD}" destId="{EBB6C9BC-A6EC-4E41-9814-910C3B376898}" srcOrd="1" destOrd="0" presId="urn:microsoft.com/office/officeart/2005/8/layout/radial1"/>
    <dgm:cxn modelId="{66AD2DEB-DAD0-4A23-B92A-7D0A867C5000}" type="presOf" srcId="{DA4A8FA0-D0AF-403A-9D49-E0BAF99F7158}" destId="{EEC66C25-0BD0-4D4A-B3E2-164116087723}" srcOrd="0" destOrd="0" presId="urn:microsoft.com/office/officeart/2005/8/layout/radial1"/>
    <dgm:cxn modelId="{5643FEF1-375E-40F1-B57D-9AF0679AF709}" type="presOf" srcId="{DD45F77F-32CA-4A09-9249-8F427441D2BC}" destId="{6E642E16-5A4B-4510-A808-275D5056AA89}" srcOrd="0" destOrd="0" presId="urn:microsoft.com/office/officeart/2005/8/layout/radial1"/>
    <dgm:cxn modelId="{157AE3FC-53F3-487D-B4AB-078412C3F690}" type="presOf" srcId="{74B75F2F-BBA3-4BDC-8304-2C5CD72DE27C}" destId="{5F15D7A2-3AEC-46DB-B800-08BBC5529DF9}" srcOrd="0" destOrd="0" presId="urn:microsoft.com/office/officeart/2005/8/layout/radial1"/>
    <dgm:cxn modelId="{F39AB574-A901-4CDE-9D93-587348B4FC02}" type="presParOf" srcId="{5F15D7A2-3AEC-46DB-B800-08BBC5529DF9}" destId="{BA4F7F8A-2E48-4AAD-BD7A-BBF20BB47690}" srcOrd="0" destOrd="0" presId="urn:microsoft.com/office/officeart/2005/8/layout/radial1"/>
    <dgm:cxn modelId="{C0B50703-3C44-4F9F-9175-F0BAAFA1A130}" type="presParOf" srcId="{5F15D7A2-3AEC-46DB-B800-08BBC5529DF9}" destId="{88ED5D8B-03EE-4F9F-B1DA-7200A1785E2C}" srcOrd="1" destOrd="0" presId="urn:microsoft.com/office/officeart/2005/8/layout/radial1"/>
    <dgm:cxn modelId="{5469F30D-DA36-490C-B749-01F500D8FECF}" type="presParOf" srcId="{88ED5D8B-03EE-4F9F-B1DA-7200A1785E2C}" destId="{9C2FA513-4FAF-4DCE-9FF8-E9DC3E7C0F27}" srcOrd="0" destOrd="0" presId="urn:microsoft.com/office/officeart/2005/8/layout/radial1"/>
    <dgm:cxn modelId="{1D25F5E9-586A-461D-A5AB-C4A518BEB0D7}" type="presParOf" srcId="{5F15D7A2-3AEC-46DB-B800-08BBC5529DF9}" destId="{0ACA7C2F-9448-4F69-8709-97AB4C450F3D}" srcOrd="2" destOrd="0" presId="urn:microsoft.com/office/officeart/2005/8/layout/radial1"/>
    <dgm:cxn modelId="{B93B8793-9C21-48C8-B91F-13C9D7EF1F97}" type="presParOf" srcId="{5F15D7A2-3AEC-46DB-B800-08BBC5529DF9}" destId="{6E642E16-5A4B-4510-A808-275D5056AA89}" srcOrd="3" destOrd="0" presId="urn:microsoft.com/office/officeart/2005/8/layout/radial1"/>
    <dgm:cxn modelId="{C8922CE5-6CD0-4432-8D78-296D154A4CE9}" type="presParOf" srcId="{6E642E16-5A4B-4510-A808-275D5056AA89}" destId="{C03245AE-FDFB-45EE-A726-C8481977D431}" srcOrd="0" destOrd="0" presId="urn:microsoft.com/office/officeart/2005/8/layout/radial1"/>
    <dgm:cxn modelId="{D3F98B33-EEF6-4AB1-9B10-2AF12B9DD846}" type="presParOf" srcId="{5F15D7A2-3AEC-46DB-B800-08BBC5529DF9}" destId="{76E911AD-6CFF-4632-AECF-4C8B4D0658F8}" srcOrd="4" destOrd="0" presId="urn:microsoft.com/office/officeart/2005/8/layout/radial1"/>
    <dgm:cxn modelId="{4E951DC5-AFB8-4612-A230-B577B0DFC81F}" type="presParOf" srcId="{5F15D7A2-3AEC-46DB-B800-08BBC5529DF9}" destId="{23554A21-9F50-453C-B813-92E7DD5C8BC8}" srcOrd="5" destOrd="0" presId="urn:microsoft.com/office/officeart/2005/8/layout/radial1"/>
    <dgm:cxn modelId="{577ACBC3-0EE4-4B7D-8A87-B0CB52BBEEE8}" type="presParOf" srcId="{23554A21-9F50-453C-B813-92E7DD5C8BC8}" destId="{A36D4419-A3BB-4394-8F18-C92C894E1339}" srcOrd="0" destOrd="0" presId="urn:microsoft.com/office/officeart/2005/8/layout/radial1"/>
    <dgm:cxn modelId="{51A78EEE-F912-4D6F-A3F5-243C6100A098}" type="presParOf" srcId="{5F15D7A2-3AEC-46DB-B800-08BBC5529DF9}" destId="{E92402AE-8E8B-4B7A-827E-5D8CB4DABF4F}" srcOrd="6" destOrd="0" presId="urn:microsoft.com/office/officeart/2005/8/layout/radial1"/>
    <dgm:cxn modelId="{80EBE523-68AB-4096-AECA-134522B350DC}" type="presParOf" srcId="{5F15D7A2-3AEC-46DB-B800-08BBC5529DF9}" destId="{3F6EA0E5-CE81-4B08-9C8C-6015BAED2295}" srcOrd="7" destOrd="0" presId="urn:microsoft.com/office/officeart/2005/8/layout/radial1"/>
    <dgm:cxn modelId="{A1FE8A15-4313-4994-A62C-F8E8F980D131}" type="presParOf" srcId="{3F6EA0E5-CE81-4B08-9C8C-6015BAED2295}" destId="{EBB6C9BC-A6EC-4E41-9814-910C3B376898}" srcOrd="0" destOrd="0" presId="urn:microsoft.com/office/officeart/2005/8/layout/radial1"/>
    <dgm:cxn modelId="{A42D9D42-A826-499E-BFB4-90ECE61BFA00}" type="presParOf" srcId="{5F15D7A2-3AEC-46DB-B800-08BBC5529DF9}" destId="{EEC66C25-0BD0-4D4A-B3E2-164116087723}" srcOrd="8" destOrd="0" presId="urn:microsoft.com/office/officeart/2005/8/layout/radial1"/>
    <dgm:cxn modelId="{A271EE51-940D-4097-BB10-EA19005C78D8}" type="presParOf" srcId="{5F15D7A2-3AEC-46DB-B800-08BBC5529DF9}" destId="{2BE5C9F9-5B70-4933-A698-3F437ACB41DC}" srcOrd="9" destOrd="0" presId="urn:microsoft.com/office/officeart/2005/8/layout/radial1"/>
    <dgm:cxn modelId="{8F296529-478C-47E6-A430-823E6814444A}" type="presParOf" srcId="{2BE5C9F9-5B70-4933-A698-3F437ACB41DC}" destId="{E3F61923-C8EA-48DA-A997-72B2069F0CA1}" srcOrd="0" destOrd="0" presId="urn:microsoft.com/office/officeart/2005/8/layout/radial1"/>
    <dgm:cxn modelId="{CDCFC296-C67D-422C-8724-C30E6EC8B5CC}" type="presParOf" srcId="{5F15D7A2-3AEC-46DB-B800-08BBC5529DF9}" destId="{75E6EFE0-F60F-43DF-8433-F1071D2E6BB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A8E29-AD05-42B2-8788-C6FC801921D5}" type="doc">
      <dgm:prSet loTypeId="urn:microsoft.com/office/officeart/2005/8/layout/lProcess2" loCatId="list" qsTypeId="urn:microsoft.com/office/officeart/2005/8/quickstyle/3d4" qsCatId="3D" csTypeId="urn:microsoft.com/office/officeart/2005/8/colors/accent2_2" csCatId="accent2" phldr="1"/>
      <dgm:spPr/>
      <dgm:t>
        <a:bodyPr/>
        <a:lstStyle/>
        <a:p>
          <a:endParaRPr lang="en-GB"/>
        </a:p>
      </dgm:t>
    </dgm:pt>
    <dgm:pt modelId="{A2CFE976-68DC-414F-AE56-F80DD41281B6}">
      <dgm:prSet phldrT="[Text]"/>
      <dgm:spPr/>
      <dgm:t>
        <a:bodyPr/>
        <a:lstStyle/>
        <a:p>
          <a:r>
            <a:rPr lang="en-GB" dirty="0"/>
            <a:t>C</a:t>
          </a:r>
        </a:p>
      </dgm:t>
    </dgm:pt>
    <dgm:pt modelId="{3C98F9B9-8B8B-49C1-9DD9-EE4724D832FD}" type="parTrans" cxnId="{C7F1BF70-D431-45C7-A0D1-AE9CCCDABD72}">
      <dgm:prSet/>
      <dgm:spPr/>
      <dgm:t>
        <a:bodyPr/>
        <a:lstStyle/>
        <a:p>
          <a:endParaRPr lang="en-GB"/>
        </a:p>
      </dgm:t>
    </dgm:pt>
    <dgm:pt modelId="{90757FB1-03BE-4090-BF00-D28FF8130AC3}" type="sibTrans" cxnId="{C7F1BF70-D431-45C7-A0D1-AE9CCCDABD72}">
      <dgm:prSet/>
      <dgm:spPr/>
      <dgm:t>
        <a:bodyPr/>
        <a:lstStyle/>
        <a:p>
          <a:endParaRPr lang="en-GB"/>
        </a:p>
      </dgm:t>
    </dgm:pt>
    <dgm:pt modelId="{80CB379B-D829-4C08-A3DB-2CC0879653AE}">
      <dgm:prSet phldrT="[Text]" custT="1"/>
      <dgm:spPr/>
      <dgm:t>
        <a:bodyPr/>
        <a:lstStyle/>
        <a:p>
          <a:r>
            <a:rPr lang="en-GB" sz="2000" b="1" dirty="0"/>
            <a:t>Context</a:t>
          </a:r>
        </a:p>
      </dgm:t>
    </dgm:pt>
    <dgm:pt modelId="{9846F97D-5020-488D-91D5-EA005C846AFC}" type="parTrans" cxnId="{56142C55-1446-4E0D-8EBA-B26ABA721B6D}">
      <dgm:prSet/>
      <dgm:spPr/>
      <dgm:t>
        <a:bodyPr/>
        <a:lstStyle/>
        <a:p>
          <a:endParaRPr lang="en-GB"/>
        </a:p>
      </dgm:t>
    </dgm:pt>
    <dgm:pt modelId="{023DF3B7-D365-491A-9130-0A628696AAAE}" type="sibTrans" cxnId="{56142C55-1446-4E0D-8EBA-B26ABA721B6D}">
      <dgm:prSet/>
      <dgm:spPr/>
      <dgm:t>
        <a:bodyPr/>
        <a:lstStyle/>
        <a:p>
          <a:endParaRPr lang="en-GB"/>
        </a:p>
      </dgm:t>
    </dgm:pt>
    <dgm:pt modelId="{D7021136-C45D-43EF-AF6D-0B7B91C88972}">
      <dgm:prSet phldrT="[Text]"/>
      <dgm:spPr/>
      <dgm:t>
        <a:bodyPr/>
        <a:lstStyle/>
        <a:p>
          <a:r>
            <a:rPr lang="en-GB" dirty="0"/>
            <a:t>Describe the context the behaviour usually takes place</a:t>
          </a:r>
        </a:p>
      </dgm:t>
    </dgm:pt>
    <dgm:pt modelId="{2725D089-4322-4933-8E2B-9BC445CC1EEF}" type="parTrans" cxnId="{718CA848-8DFD-4393-AE3D-31630E85A21F}">
      <dgm:prSet/>
      <dgm:spPr/>
      <dgm:t>
        <a:bodyPr/>
        <a:lstStyle/>
        <a:p>
          <a:endParaRPr lang="en-GB"/>
        </a:p>
      </dgm:t>
    </dgm:pt>
    <dgm:pt modelId="{EE830BFF-77D0-448C-901A-25AEE4EFA8AA}" type="sibTrans" cxnId="{718CA848-8DFD-4393-AE3D-31630E85A21F}">
      <dgm:prSet/>
      <dgm:spPr/>
      <dgm:t>
        <a:bodyPr/>
        <a:lstStyle/>
        <a:p>
          <a:endParaRPr lang="en-GB"/>
        </a:p>
      </dgm:t>
    </dgm:pt>
    <dgm:pt modelId="{0F5D1907-70DB-4426-9EC4-ED46D29A17CB}">
      <dgm:prSet phldrT="[Text]"/>
      <dgm:spPr/>
      <dgm:t>
        <a:bodyPr/>
        <a:lstStyle/>
        <a:p>
          <a:r>
            <a:rPr lang="en-GB" dirty="0"/>
            <a:t>E</a:t>
          </a:r>
        </a:p>
      </dgm:t>
    </dgm:pt>
    <dgm:pt modelId="{9D5F5890-F0C7-4E32-9249-677B106273CC}" type="parTrans" cxnId="{10CAD13B-8642-4E12-A468-179B0AE682BE}">
      <dgm:prSet/>
      <dgm:spPr/>
      <dgm:t>
        <a:bodyPr/>
        <a:lstStyle/>
        <a:p>
          <a:endParaRPr lang="en-GB"/>
        </a:p>
      </dgm:t>
    </dgm:pt>
    <dgm:pt modelId="{B7100DDC-D58E-4DA7-8B47-04AC358A5DA7}" type="sibTrans" cxnId="{10CAD13B-8642-4E12-A468-179B0AE682BE}">
      <dgm:prSet/>
      <dgm:spPr/>
      <dgm:t>
        <a:bodyPr/>
        <a:lstStyle/>
        <a:p>
          <a:endParaRPr lang="en-GB"/>
        </a:p>
      </dgm:t>
    </dgm:pt>
    <dgm:pt modelId="{C7E9B30A-506F-4D59-A856-996F164DF22B}">
      <dgm:prSet phldrT="[Text]" custT="1"/>
      <dgm:spPr/>
      <dgm:t>
        <a:bodyPr/>
        <a:lstStyle/>
        <a:p>
          <a:r>
            <a:rPr lang="en-GB" sz="2000" b="1" dirty="0"/>
            <a:t>Examples</a:t>
          </a:r>
        </a:p>
      </dgm:t>
    </dgm:pt>
    <dgm:pt modelId="{10F94C39-5872-42ED-A463-6AD0AD4F9034}" type="parTrans" cxnId="{BA364C14-27FF-4D3F-8433-6A46A3E694E4}">
      <dgm:prSet/>
      <dgm:spPr/>
      <dgm:t>
        <a:bodyPr/>
        <a:lstStyle/>
        <a:p>
          <a:endParaRPr lang="en-GB"/>
        </a:p>
      </dgm:t>
    </dgm:pt>
    <dgm:pt modelId="{0C5FD327-A6B2-44C6-87EB-590AF87FA18F}" type="sibTrans" cxnId="{BA364C14-27FF-4D3F-8433-6A46A3E694E4}">
      <dgm:prSet/>
      <dgm:spPr/>
      <dgm:t>
        <a:bodyPr/>
        <a:lstStyle/>
        <a:p>
          <a:endParaRPr lang="en-GB"/>
        </a:p>
      </dgm:t>
    </dgm:pt>
    <dgm:pt modelId="{EFA2EF92-75FC-4AD7-820E-E6A5CD95C6A8}">
      <dgm:prSet phldrT="[Text]"/>
      <dgm:spPr/>
      <dgm:t>
        <a:bodyPr/>
        <a:lstStyle/>
        <a:p>
          <a:r>
            <a:rPr lang="en-GB" dirty="0"/>
            <a:t>Explain past situations that describe the behaviour that is being analysed</a:t>
          </a:r>
        </a:p>
      </dgm:t>
    </dgm:pt>
    <dgm:pt modelId="{228968C1-F9AB-4E4A-B8F6-6A52CE6E3567}" type="parTrans" cxnId="{41709DE8-D930-4330-9CA1-F735C89121D7}">
      <dgm:prSet/>
      <dgm:spPr/>
      <dgm:t>
        <a:bodyPr/>
        <a:lstStyle/>
        <a:p>
          <a:endParaRPr lang="en-GB"/>
        </a:p>
      </dgm:t>
    </dgm:pt>
    <dgm:pt modelId="{7FD502C0-F102-4E58-8204-A9634C4CBCE7}" type="sibTrans" cxnId="{41709DE8-D930-4330-9CA1-F735C89121D7}">
      <dgm:prSet/>
      <dgm:spPr/>
      <dgm:t>
        <a:bodyPr/>
        <a:lstStyle/>
        <a:p>
          <a:endParaRPr lang="en-GB"/>
        </a:p>
      </dgm:t>
    </dgm:pt>
    <dgm:pt modelId="{8F12546E-78E9-4444-8263-64B5BD68E8DA}">
      <dgm:prSet phldrT="[Text]"/>
      <dgm:spPr/>
      <dgm:t>
        <a:bodyPr/>
        <a:lstStyle/>
        <a:p>
          <a:r>
            <a:rPr lang="en-GB" dirty="0"/>
            <a:t>D</a:t>
          </a:r>
        </a:p>
      </dgm:t>
    </dgm:pt>
    <dgm:pt modelId="{AC210F08-3423-4C5E-9EC1-AA5972204E51}" type="parTrans" cxnId="{625C1F3F-99D4-483E-8985-1BAF00B69E13}">
      <dgm:prSet/>
      <dgm:spPr/>
      <dgm:t>
        <a:bodyPr/>
        <a:lstStyle/>
        <a:p>
          <a:endParaRPr lang="en-GB"/>
        </a:p>
      </dgm:t>
    </dgm:pt>
    <dgm:pt modelId="{BAB35107-348A-45FE-AAEE-859AEDDDDB2E}" type="sibTrans" cxnId="{625C1F3F-99D4-483E-8985-1BAF00B69E13}">
      <dgm:prSet/>
      <dgm:spPr/>
      <dgm:t>
        <a:bodyPr/>
        <a:lstStyle/>
        <a:p>
          <a:endParaRPr lang="en-GB"/>
        </a:p>
      </dgm:t>
    </dgm:pt>
    <dgm:pt modelId="{5058392C-CC3C-4CD4-A2C2-16808DD453E1}">
      <dgm:prSet phldrT="[Text]" custT="1"/>
      <dgm:spPr/>
      <dgm:t>
        <a:bodyPr/>
        <a:lstStyle/>
        <a:p>
          <a:r>
            <a:rPr lang="en-GB" sz="2000" b="1" dirty="0"/>
            <a:t>Diagnosis</a:t>
          </a:r>
        </a:p>
      </dgm:t>
    </dgm:pt>
    <dgm:pt modelId="{48057682-E5AE-4C29-93E4-23819518DB49}" type="parTrans" cxnId="{9C87D807-E912-42CA-88A1-54A966556834}">
      <dgm:prSet/>
      <dgm:spPr/>
      <dgm:t>
        <a:bodyPr/>
        <a:lstStyle/>
        <a:p>
          <a:endParaRPr lang="en-GB"/>
        </a:p>
      </dgm:t>
    </dgm:pt>
    <dgm:pt modelId="{95224296-43B1-4623-BB5B-6C60FEC91E68}" type="sibTrans" cxnId="{9C87D807-E912-42CA-88A1-54A966556834}">
      <dgm:prSet/>
      <dgm:spPr/>
      <dgm:t>
        <a:bodyPr/>
        <a:lstStyle/>
        <a:p>
          <a:endParaRPr lang="en-GB"/>
        </a:p>
      </dgm:t>
    </dgm:pt>
    <dgm:pt modelId="{9111751C-BBA6-48EF-9B8B-2861C4A9500B}">
      <dgm:prSet phldrT="[Text]"/>
      <dgm:spPr/>
      <dgm:t>
        <a:bodyPr/>
        <a:lstStyle/>
        <a:p>
          <a:r>
            <a:rPr lang="en-GB" dirty="0"/>
            <a:t>Analyse using those examples, what could have been don’t differently</a:t>
          </a:r>
        </a:p>
      </dgm:t>
    </dgm:pt>
    <dgm:pt modelId="{01C100C0-33E6-4CF3-A259-0250DFD860F5}" type="parTrans" cxnId="{3CA2D01E-AC7D-463B-BB4A-04247140EF72}">
      <dgm:prSet/>
      <dgm:spPr/>
      <dgm:t>
        <a:bodyPr/>
        <a:lstStyle/>
        <a:p>
          <a:endParaRPr lang="en-GB"/>
        </a:p>
      </dgm:t>
    </dgm:pt>
    <dgm:pt modelId="{8C5066F5-F741-4C8C-9363-F6287C8DBC89}" type="sibTrans" cxnId="{3CA2D01E-AC7D-463B-BB4A-04247140EF72}">
      <dgm:prSet/>
      <dgm:spPr/>
      <dgm:t>
        <a:bodyPr/>
        <a:lstStyle/>
        <a:p>
          <a:endParaRPr lang="en-GB"/>
        </a:p>
      </dgm:t>
    </dgm:pt>
    <dgm:pt modelId="{1A6FB05C-75BD-4320-924E-FE9FB6D5A491}">
      <dgm:prSet phldrT="[Text]"/>
      <dgm:spPr/>
      <dgm:t>
        <a:bodyPr/>
        <a:lstStyle/>
        <a:p>
          <a:r>
            <a:rPr lang="en-GB" dirty="0"/>
            <a:t>A</a:t>
          </a:r>
        </a:p>
      </dgm:t>
    </dgm:pt>
    <dgm:pt modelId="{95689682-5291-415C-BFF0-7FE23150CDC9}" type="parTrans" cxnId="{DC6A35BE-1A2C-4F0D-A5B7-8BE615C7FF1E}">
      <dgm:prSet/>
      <dgm:spPr/>
      <dgm:t>
        <a:bodyPr/>
        <a:lstStyle/>
        <a:p>
          <a:endParaRPr lang="en-GB"/>
        </a:p>
      </dgm:t>
    </dgm:pt>
    <dgm:pt modelId="{B6DA22E7-F661-40C4-918C-0091D03A7238}" type="sibTrans" cxnId="{DC6A35BE-1A2C-4F0D-A5B7-8BE615C7FF1E}">
      <dgm:prSet/>
      <dgm:spPr/>
      <dgm:t>
        <a:bodyPr/>
        <a:lstStyle/>
        <a:p>
          <a:endParaRPr lang="en-GB"/>
        </a:p>
      </dgm:t>
    </dgm:pt>
    <dgm:pt modelId="{D8095E9B-BAA6-4883-9B89-7FA9BD887B5D}">
      <dgm:prSet phldrT="[Text]" custT="1"/>
      <dgm:spPr/>
      <dgm:t>
        <a:bodyPr/>
        <a:lstStyle/>
        <a:p>
          <a:r>
            <a:rPr lang="en-GB" sz="2000" b="1" dirty="0"/>
            <a:t>Actions</a:t>
          </a:r>
        </a:p>
      </dgm:t>
    </dgm:pt>
    <dgm:pt modelId="{B867E642-42DA-4B7A-ADFF-82DD4CE9A23B}" type="parTrans" cxnId="{728BCC82-F970-48E1-9C1A-BE8BEA511BA1}">
      <dgm:prSet/>
      <dgm:spPr/>
      <dgm:t>
        <a:bodyPr/>
        <a:lstStyle/>
        <a:p>
          <a:endParaRPr lang="en-GB"/>
        </a:p>
      </dgm:t>
    </dgm:pt>
    <dgm:pt modelId="{D42FADAD-4EBD-4AA7-AB8B-9B946F338394}" type="sibTrans" cxnId="{728BCC82-F970-48E1-9C1A-BE8BEA511BA1}">
      <dgm:prSet/>
      <dgm:spPr/>
      <dgm:t>
        <a:bodyPr/>
        <a:lstStyle/>
        <a:p>
          <a:endParaRPr lang="en-GB"/>
        </a:p>
      </dgm:t>
    </dgm:pt>
    <dgm:pt modelId="{333ED0E3-B58F-45EE-ADE9-CC9AF13B1618}">
      <dgm:prSet phldrT="[Text]"/>
      <dgm:spPr/>
      <dgm:t>
        <a:bodyPr/>
        <a:lstStyle/>
        <a:p>
          <a:r>
            <a:rPr lang="en-GB" dirty="0"/>
            <a:t>Establish some guidelines to follow That could help improve the behaviour</a:t>
          </a:r>
        </a:p>
      </dgm:t>
    </dgm:pt>
    <dgm:pt modelId="{C6DBC189-CFF0-45FC-AE48-EF47FC0223F6}" type="parTrans" cxnId="{F30D2FB0-5931-4980-8DAB-CB960121BACF}">
      <dgm:prSet/>
      <dgm:spPr/>
      <dgm:t>
        <a:bodyPr/>
        <a:lstStyle/>
        <a:p>
          <a:endParaRPr lang="en-GB"/>
        </a:p>
      </dgm:t>
    </dgm:pt>
    <dgm:pt modelId="{94EF78C5-25A1-48EB-A83B-4CD6979AEC51}" type="sibTrans" cxnId="{F30D2FB0-5931-4980-8DAB-CB960121BACF}">
      <dgm:prSet/>
      <dgm:spPr/>
      <dgm:t>
        <a:bodyPr/>
        <a:lstStyle/>
        <a:p>
          <a:endParaRPr lang="en-GB"/>
        </a:p>
      </dgm:t>
    </dgm:pt>
    <dgm:pt modelId="{10F9BE0E-A02C-4CA5-A7CE-31C2575F6CCB}">
      <dgm:prSet phldrT="[Text]"/>
      <dgm:spPr/>
      <dgm:t>
        <a:bodyPr/>
        <a:lstStyle/>
        <a:p>
          <a:r>
            <a:rPr lang="en-GB" dirty="0"/>
            <a:t>R</a:t>
          </a:r>
        </a:p>
      </dgm:t>
    </dgm:pt>
    <dgm:pt modelId="{72AF9A1F-7754-4A51-A08D-AF95526A5931}" type="parTrans" cxnId="{016BFF84-0E1B-4D40-9BC1-6CF2FECFE672}">
      <dgm:prSet/>
      <dgm:spPr/>
      <dgm:t>
        <a:bodyPr/>
        <a:lstStyle/>
        <a:p>
          <a:endParaRPr lang="en-GB"/>
        </a:p>
      </dgm:t>
    </dgm:pt>
    <dgm:pt modelId="{4AD47347-0C17-4F24-8A7A-10F6B7F38C40}" type="sibTrans" cxnId="{016BFF84-0E1B-4D40-9BC1-6CF2FECFE672}">
      <dgm:prSet/>
      <dgm:spPr/>
      <dgm:t>
        <a:bodyPr/>
        <a:lstStyle/>
        <a:p>
          <a:endParaRPr lang="en-GB"/>
        </a:p>
      </dgm:t>
    </dgm:pt>
    <dgm:pt modelId="{C89E4505-14CE-4B89-9600-6699D8C2AF3A}">
      <dgm:prSet phldrT="[Text]" custT="1"/>
      <dgm:spPr/>
      <dgm:t>
        <a:bodyPr/>
        <a:lstStyle/>
        <a:p>
          <a:r>
            <a:rPr lang="en-GB" sz="2000" b="1" dirty="0"/>
            <a:t>Review</a:t>
          </a:r>
        </a:p>
      </dgm:t>
    </dgm:pt>
    <dgm:pt modelId="{4D6FF093-8074-475B-8B1C-56F71C57BAC0}" type="parTrans" cxnId="{5A0910B1-FF5A-4709-A6E8-68A98D389262}">
      <dgm:prSet/>
      <dgm:spPr/>
      <dgm:t>
        <a:bodyPr/>
        <a:lstStyle/>
        <a:p>
          <a:endParaRPr lang="en-GB"/>
        </a:p>
      </dgm:t>
    </dgm:pt>
    <dgm:pt modelId="{CE48A874-4E75-4DD5-A59C-8353F5656E39}" type="sibTrans" cxnId="{5A0910B1-FF5A-4709-A6E8-68A98D389262}">
      <dgm:prSet/>
      <dgm:spPr/>
      <dgm:t>
        <a:bodyPr/>
        <a:lstStyle/>
        <a:p>
          <a:endParaRPr lang="en-GB"/>
        </a:p>
      </dgm:t>
    </dgm:pt>
    <dgm:pt modelId="{7549A3A2-C64D-4877-8398-3B8A4DB09B36}">
      <dgm:prSet phldrT="[Text]"/>
      <dgm:spPr/>
      <dgm:t>
        <a:bodyPr/>
        <a:lstStyle/>
        <a:p>
          <a:r>
            <a:rPr lang="en-GB" dirty="0"/>
            <a:t>Set up frequent meetings to track progress</a:t>
          </a:r>
        </a:p>
      </dgm:t>
    </dgm:pt>
    <dgm:pt modelId="{F339D7F5-1B49-4857-99DD-B27BEDBE8ACE}" type="parTrans" cxnId="{124A1A41-69CD-4428-BA27-AB52618EBEB2}">
      <dgm:prSet/>
      <dgm:spPr/>
      <dgm:t>
        <a:bodyPr/>
        <a:lstStyle/>
        <a:p>
          <a:endParaRPr lang="en-GB"/>
        </a:p>
      </dgm:t>
    </dgm:pt>
    <dgm:pt modelId="{E912ECFF-D4A8-4C7D-A1A8-0D7926AD101F}" type="sibTrans" cxnId="{124A1A41-69CD-4428-BA27-AB52618EBEB2}">
      <dgm:prSet/>
      <dgm:spPr/>
      <dgm:t>
        <a:bodyPr/>
        <a:lstStyle/>
        <a:p>
          <a:endParaRPr lang="en-GB"/>
        </a:p>
      </dgm:t>
    </dgm:pt>
    <dgm:pt modelId="{7FDA14A2-05A0-4F31-AF03-267FBF8424B4}" type="pres">
      <dgm:prSet presAssocID="{108A8E29-AD05-42B2-8788-C6FC801921D5}" presName="theList" presStyleCnt="0">
        <dgm:presLayoutVars>
          <dgm:dir/>
          <dgm:animLvl val="lvl"/>
          <dgm:resizeHandles val="exact"/>
        </dgm:presLayoutVars>
      </dgm:prSet>
      <dgm:spPr/>
    </dgm:pt>
    <dgm:pt modelId="{06E21703-546D-4DCC-B211-C44CF0ED40FB}" type="pres">
      <dgm:prSet presAssocID="{A2CFE976-68DC-414F-AE56-F80DD41281B6}" presName="compNode" presStyleCnt="0"/>
      <dgm:spPr/>
    </dgm:pt>
    <dgm:pt modelId="{925C568A-E190-4FA0-B283-7D08D6155DB6}" type="pres">
      <dgm:prSet presAssocID="{A2CFE976-68DC-414F-AE56-F80DD41281B6}" presName="aNode" presStyleLbl="bgShp" presStyleIdx="0" presStyleCnt="5"/>
      <dgm:spPr/>
    </dgm:pt>
    <dgm:pt modelId="{3EF6B70D-7950-44C6-ADE5-A4E659041B1F}" type="pres">
      <dgm:prSet presAssocID="{A2CFE976-68DC-414F-AE56-F80DD41281B6}" presName="textNode" presStyleLbl="bgShp" presStyleIdx="0" presStyleCnt="5"/>
      <dgm:spPr/>
    </dgm:pt>
    <dgm:pt modelId="{7EAEBE4B-1EDA-484F-BEB2-B4E01CD2969D}" type="pres">
      <dgm:prSet presAssocID="{A2CFE976-68DC-414F-AE56-F80DD41281B6}" presName="compChildNode" presStyleCnt="0"/>
      <dgm:spPr/>
    </dgm:pt>
    <dgm:pt modelId="{983F415A-EF39-426B-A1E0-1C476FC7CAA6}" type="pres">
      <dgm:prSet presAssocID="{A2CFE976-68DC-414F-AE56-F80DD41281B6}" presName="theInnerList" presStyleCnt="0"/>
      <dgm:spPr/>
    </dgm:pt>
    <dgm:pt modelId="{C20B316B-A9B4-44F1-8D5D-38A58CA5DE2B}" type="pres">
      <dgm:prSet presAssocID="{80CB379B-D829-4C08-A3DB-2CC0879653AE}" presName="childNode" presStyleLbl="node1" presStyleIdx="0" presStyleCnt="10">
        <dgm:presLayoutVars>
          <dgm:bulletEnabled val="1"/>
        </dgm:presLayoutVars>
      </dgm:prSet>
      <dgm:spPr/>
    </dgm:pt>
    <dgm:pt modelId="{C853B5D3-0AE2-46A0-A184-35D9B9B8B6CF}" type="pres">
      <dgm:prSet presAssocID="{80CB379B-D829-4C08-A3DB-2CC0879653AE}" presName="aSpace2" presStyleCnt="0"/>
      <dgm:spPr/>
    </dgm:pt>
    <dgm:pt modelId="{6FD35C8C-69F5-4DB6-A256-96D2C7365A64}" type="pres">
      <dgm:prSet presAssocID="{D7021136-C45D-43EF-AF6D-0B7B91C88972}" presName="childNode" presStyleLbl="node1" presStyleIdx="1" presStyleCnt="10">
        <dgm:presLayoutVars>
          <dgm:bulletEnabled val="1"/>
        </dgm:presLayoutVars>
      </dgm:prSet>
      <dgm:spPr/>
    </dgm:pt>
    <dgm:pt modelId="{DA182DAF-7431-4928-AC08-ACF8F2E21D6E}" type="pres">
      <dgm:prSet presAssocID="{A2CFE976-68DC-414F-AE56-F80DD41281B6}" presName="aSpace" presStyleCnt="0"/>
      <dgm:spPr/>
    </dgm:pt>
    <dgm:pt modelId="{BACB0D5D-2389-4A75-9BC8-34EAE7C03A0D}" type="pres">
      <dgm:prSet presAssocID="{0F5D1907-70DB-4426-9EC4-ED46D29A17CB}" presName="compNode" presStyleCnt="0"/>
      <dgm:spPr/>
    </dgm:pt>
    <dgm:pt modelId="{B162998D-C64E-4D16-B74D-F7DA6ED62724}" type="pres">
      <dgm:prSet presAssocID="{0F5D1907-70DB-4426-9EC4-ED46D29A17CB}" presName="aNode" presStyleLbl="bgShp" presStyleIdx="1" presStyleCnt="5"/>
      <dgm:spPr/>
    </dgm:pt>
    <dgm:pt modelId="{92EEA21E-2355-4502-AB48-054B5AD15608}" type="pres">
      <dgm:prSet presAssocID="{0F5D1907-70DB-4426-9EC4-ED46D29A17CB}" presName="textNode" presStyleLbl="bgShp" presStyleIdx="1" presStyleCnt="5"/>
      <dgm:spPr/>
    </dgm:pt>
    <dgm:pt modelId="{E2C7CE0F-00F2-4735-9BB7-D5BEA157C2F8}" type="pres">
      <dgm:prSet presAssocID="{0F5D1907-70DB-4426-9EC4-ED46D29A17CB}" presName="compChildNode" presStyleCnt="0"/>
      <dgm:spPr/>
    </dgm:pt>
    <dgm:pt modelId="{62DF7480-B50B-4217-BBE0-F88C9AB658F5}" type="pres">
      <dgm:prSet presAssocID="{0F5D1907-70DB-4426-9EC4-ED46D29A17CB}" presName="theInnerList" presStyleCnt="0"/>
      <dgm:spPr/>
    </dgm:pt>
    <dgm:pt modelId="{417170D2-7F6D-4F24-8019-856E2B14E87F}" type="pres">
      <dgm:prSet presAssocID="{C7E9B30A-506F-4D59-A856-996F164DF22B}" presName="childNode" presStyleLbl="node1" presStyleIdx="2" presStyleCnt="10">
        <dgm:presLayoutVars>
          <dgm:bulletEnabled val="1"/>
        </dgm:presLayoutVars>
      </dgm:prSet>
      <dgm:spPr/>
    </dgm:pt>
    <dgm:pt modelId="{824A2312-5F4B-4455-81AB-B8BE52069D33}" type="pres">
      <dgm:prSet presAssocID="{C7E9B30A-506F-4D59-A856-996F164DF22B}" presName="aSpace2" presStyleCnt="0"/>
      <dgm:spPr/>
    </dgm:pt>
    <dgm:pt modelId="{F8ABEAF5-8F9D-4554-B87D-886B8461CE76}" type="pres">
      <dgm:prSet presAssocID="{EFA2EF92-75FC-4AD7-820E-E6A5CD95C6A8}" presName="childNode" presStyleLbl="node1" presStyleIdx="3" presStyleCnt="10">
        <dgm:presLayoutVars>
          <dgm:bulletEnabled val="1"/>
        </dgm:presLayoutVars>
      </dgm:prSet>
      <dgm:spPr/>
    </dgm:pt>
    <dgm:pt modelId="{CC09CE8F-423D-4BDF-961F-74F7F25C9850}" type="pres">
      <dgm:prSet presAssocID="{0F5D1907-70DB-4426-9EC4-ED46D29A17CB}" presName="aSpace" presStyleCnt="0"/>
      <dgm:spPr/>
    </dgm:pt>
    <dgm:pt modelId="{D566AF83-338F-4C7F-9191-057B9DC5DC01}" type="pres">
      <dgm:prSet presAssocID="{8F12546E-78E9-4444-8263-64B5BD68E8DA}" presName="compNode" presStyleCnt="0"/>
      <dgm:spPr/>
    </dgm:pt>
    <dgm:pt modelId="{1B3E62C8-7880-4064-ADAB-CDF92D5F525A}" type="pres">
      <dgm:prSet presAssocID="{8F12546E-78E9-4444-8263-64B5BD68E8DA}" presName="aNode" presStyleLbl="bgShp" presStyleIdx="2" presStyleCnt="5"/>
      <dgm:spPr/>
    </dgm:pt>
    <dgm:pt modelId="{630F5927-945B-41DD-86F0-9BF9C9A91C4D}" type="pres">
      <dgm:prSet presAssocID="{8F12546E-78E9-4444-8263-64B5BD68E8DA}" presName="textNode" presStyleLbl="bgShp" presStyleIdx="2" presStyleCnt="5"/>
      <dgm:spPr/>
    </dgm:pt>
    <dgm:pt modelId="{FF804DAB-8C15-457B-9B64-075DF6EC37B0}" type="pres">
      <dgm:prSet presAssocID="{8F12546E-78E9-4444-8263-64B5BD68E8DA}" presName="compChildNode" presStyleCnt="0"/>
      <dgm:spPr/>
    </dgm:pt>
    <dgm:pt modelId="{0A008FF6-9BF1-410F-AE66-878B121148C8}" type="pres">
      <dgm:prSet presAssocID="{8F12546E-78E9-4444-8263-64B5BD68E8DA}" presName="theInnerList" presStyleCnt="0"/>
      <dgm:spPr/>
    </dgm:pt>
    <dgm:pt modelId="{38925764-EF59-4108-91EA-E3D55125E151}" type="pres">
      <dgm:prSet presAssocID="{5058392C-CC3C-4CD4-A2C2-16808DD453E1}" presName="childNode" presStyleLbl="node1" presStyleIdx="4" presStyleCnt="10">
        <dgm:presLayoutVars>
          <dgm:bulletEnabled val="1"/>
        </dgm:presLayoutVars>
      </dgm:prSet>
      <dgm:spPr/>
    </dgm:pt>
    <dgm:pt modelId="{D082F23A-35D7-4FBE-BEE8-61831297B36E}" type="pres">
      <dgm:prSet presAssocID="{5058392C-CC3C-4CD4-A2C2-16808DD453E1}" presName="aSpace2" presStyleCnt="0"/>
      <dgm:spPr/>
    </dgm:pt>
    <dgm:pt modelId="{0C8750E3-D465-4241-9E7D-28D91C677073}" type="pres">
      <dgm:prSet presAssocID="{9111751C-BBA6-48EF-9B8B-2861C4A9500B}" presName="childNode" presStyleLbl="node1" presStyleIdx="5" presStyleCnt="10">
        <dgm:presLayoutVars>
          <dgm:bulletEnabled val="1"/>
        </dgm:presLayoutVars>
      </dgm:prSet>
      <dgm:spPr/>
    </dgm:pt>
    <dgm:pt modelId="{E78E9B42-27FB-40FB-8440-BC6CC73E47BA}" type="pres">
      <dgm:prSet presAssocID="{8F12546E-78E9-4444-8263-64B5BD68E8DA}" presName="aSpace" presStyleCnt="0"/>
      <dgm:spPr/>
    </dgm:pt>
    <dgm:pt modelId="{7DBF1331-93CF-43BB-B272-6DE544B10D3C}" type="pres">
      <dgm:prSet presAssocID="{1A6FB05C-75BD-4320-924E-FE9FB6D5A491}" presName="compNode" presStyleCnt="0"/>
      <dgm:spPr/>
    </dgm:pt>
    <dgm:pt modelId="{CF4AAD22-AE38-4D0E-B341-08DC1E5691BB}" type="pres">
      <dgm:prSet presAssocID="{1A6FB05C-75BD-4320-924E-FE9FB6D5A491}" presName="aNode" presStyleLbl="bgShp" presStyleIdx="3" presStyleCnt="5"/>
      <dgm:spPr/>
    </dgm:pt>
    <dgm:pt modelId="{B2AFECBC-989F-4F25-AAE1-C9225E446D17}" type="pres">
      <dgm:prSet presAssocID="{1A6FB05C-75BD-4320-924E-FE9FB6D5A491}" presName="textNode" presStyleLbl="bgShp" presStyleIdx="3" presStyleCnt="5"/>
      <dgm:spPr/>
    </dgm:pt>
    <dgm:pt modelId="{5921016B-2A30-44DA-9282-CB03997B4B08}" type="pres">
      <dgm:prSet presAssocID="{1A6FB05C-75BD-4320-924E-FE9FB6D5A491}" presName="compChildNode" presStyleCnt="0"/>
      <dgm:spPr/>
    </dgm:pt>
    <dgm:pt modelId="{03335E3D-9FDB-4F7B-982A-60AD1E125AB0}" type="pres">
      <dgm:prSet presAssocID="{1A6FB05C-75BD-4320-924E-FE9FB6D5A491}" presName="theInnerList" presStyleCnt="0"/>
      <dgm:spPr/>
    </dgm:pt>
    <dgm:pt modelId="{FF9FB680-D819-4CA6-8310-A5B96FB19771}" type="pres">
      <dgm:prSet presAssocID="{D8095E9B-BAA6-4883-9B89-7FA9BD887B5D}" presName="childNode" presStyleLbl="node1" presStyleIdx="6" presStyleCnt="10">
        <dgm:presLayoutVars>
          <dgm:bulletEnabled val="1"/>
        </dgm:presLayoutVars>
      </dgm:prSet>
      <dgm:spPr/>
    </dgm:pt>
    <dgm:pt modelId="{EB13154E-33AC-404B-857F-C294F6F1ED94}" type="pres">
      <dgm:prSet presAssocID="{D8095E9B-BAA6-4883-9B89-7FA9BD887B5D}" presName="aSpace2" presStyleCnt="0"/>
      <dgm:spPr/>
    </dgm:pt>
    <dgm:pt modelId="{0207AF24-63B0-4C87-B44E-B02B8578995B}" type="pres">
      <dgm:prSet presAssocID="{333ED0E3-B58F-45EE-ADE9-CC9AF13B1618}" presName="childNode" presStyleLbl="node1" presStyleIdx="7" presStyleCnt="10">
        <dgm:presLayoutVars>
          <dgm:bulletEnabled val="1"/>
        </dgm:presLayoutVars>
      </dgm:prSet>
      <dgm:spPr/>
    </dgm:pt>
    <dgm:pt modelId="{62193B63-C9CF-417D-A5BB-4E13098F94D5}" type="pres">
      <dgm:prSet presAssocID="{1A6FB05C-75BD-4320-924E-FE9FB6D5A491}" presName="aSpace" presStyleCnt="0"/>
      <dgm:spPr/>
    </dgm:pt>
    <dgm:pt modelId="{2AAC16F3-1C55-434D-B30F-F5F4AC44FB77}" type="pres">
      <dgm:prSet presAssocID="{10F9BE0E-A02C-4CA5-A7CE-31C2575F6CCB}" presName="compNode" presStyleCnt="0"/>
      <dgm:spPr/>
    </dgm:pt>
    <dgm:pt modelId="{69D0F70A-CA62-4FE7-8D0C-844B48952BB3}" type="pres">
      <dgm:prSet presAssocID="{10F9BE0E-A02C-4CA5-A7CE-31C2575F6CCB}" presName="aNode" presStyleLbl="bgShp" presStyleIdx="4" presStyleCnt="5"/>
      <dgm:spPr/>
    </dgm:pt>
    <dgm:pt modelId="{6D479CEB-0C35-4B02-8DE0-AE1064F03C78}" type="pres">
      <dgm:prSet presAssocID="{10F9BE0E-A02C-4CA5-A7CE-31C2575F6CCB}" presName="textNode" presStyleLbl="bgShp" presStyleIdx="4" presStyleCnt="5"/>
      <dgm:spPr/>
    </dgm:pt>
    <dgm:pt modelId="{3CE0443C-15F4-4CA2-AA8E-5AB81129AD78}" type="pres">
      <dgm:prSet presAssocID="{10F9BE0E-A02C-4CA5-A7CE-31C2575F6CCB}" presName="compChildNode" presStyleCnt="0"/>
      <dgm:spPr/>
    </dgm:pt>
    <dgm:pt modelId="{E6D17D1E-1DC2-4306-9C63-BD7FBA7A95B1}" type="pres">
      <dgm:prSet presAssocID="{10F9BE0E-A02C-4CA5-A7CE-31C2575F6CCB}" presName="theInnerList" presStyleCnt="0"/>
      <dgm:spPr/>
    </dgm:pt>
    <dgm:pt modelId="{C8E577A2-3E7A-4E99-92B2-0C47FD5E38BA}" type="pres">
      <dgm:prSet presAssocID="{C89E4505-14CE-4B89-9600-6699D8C2AF3A}" presName="childNode" presStyleLbl="node1" presStyleIdx="8" presStyleCnt="10">
        <dgm:presLayoutVars>
          <dgm:bulletEnabled val="1"/>
        </dgm:presLayoutVars>
      </dgm:prSet>
      <dgm:spPr/>
    </dgm:pt>
    <dgm:pt modelId="{D71DC7F9-E6A5-499A-96F2-C0ACA97A7444}" type="pres">
      <dgm:prSet presAssocID="{C89E4505-14CE-4B89-9600-6699D8C2AF3A}" presName="aSpace2" presStyleCnt="0"/>
      <dgm:spPr/>
    </dgm:pt>
    <dgm:pt modelId="{E56B23EF-4415-413D-9723-C4B5293A884A}" type="pres">
      <dgm:prSet presAssocID="{7549A3A2-C64D-4877-8398-3B8A4DB09B36}" presName="childNode" presStyleLbl="node1" presStyleIdx="9" presStyleCnt="10">
        <dgm:presLayoutVars>
          <dgm:bulletEnabled val="1"/>
        </dgm:presLayoutVars>
      </dgm:prSet>
      <dgm:spPr/>
    </dgm:pt>
  </dgm:ptLst>
  <dgm:cxnLst>
    <dgm:cxn modelId="{9C87D807-E912-42CA-88A1-54A966556834}" srcId="{8F12546E-78E9-4444-8263-64B5BD68E8DA}" destId="{5058392C-CC3C-4CD4-A2C2-16808DD453E1}" srcOrd="0" destOrd="0" parTransId="{48057682-E5AE-4C29-93E4-23819518DB49}" sibTransId="{95224296-43B1-4623-BB5B-6C60FEC91E68}"/>
    <dgm:cxn modelId="{721B0308-8751-4A30-BF2E-28D70DDE127F}" type="presOf" srcId="{10F9BE0E-A02C-4CA5-A7CE-31C2575F6CCB}" destId="{69D0F70A-CA62-4FE7-8D0C-844B48952BB3}" srcOrd="0" destOrd="0" presId="urn:microsoft.com/office/officeart/2005/8/layout/lProcess2"/>
    <dgm:cxn modelId="{8F44720D-5818-428C-8FA8-2BAE168ABF51}" type="presOf" srcId="{108A8E29-AD05-42B2-8788-C6FC801921D5}" destId="{7FDA14A2-05A0-4F31-AF03-267FBF8424B4}" srcOrd="0" destOrd="0" presId="urn:microsoft.com/office/officeart/2005/8/layout/lProcess2"/>
    <dgm:cxn modelId="{3EE6EA10-0A39-4FB5-9C06-BB09E1032327}" type="presOf" srcId="{80CB379B-D829-4C08-A3DB-2CC0879653AE}" destId="{C20B316B-A9B4-44F1-8D5D-38A58CA5DE2B}" srcOrd="0" destOrd="0" presId="urn:microsoft.com/office/officeart/2005/8/layout/lProcess2"/>
    <dgm:cxn modelId="{4497B613-792F-489A-BF81-6472F2AE96F3}" type="presOf" srcId="{1A6FB05C-75BD-4320-924E-FE9FB6D5A491}" destId="{B2AFECBC-989F-4F25-AAE1-C9225E446D17}" srcOrd="1" destOrd="0" presId="urn:microsoft.com/office/officeart/2005/8/layout/lProcess2"/>
    <dgm:cxn modelId="{BA364C14-27FF-4D3F-8433-6A46A3E694E4}" srcId="{0F5D1907-70DB-4426-9EC4-ED46D29A17CB}" destId="{C7E9B30A-506F-4D59-A856-996F164DF22B}" srcOrd="0" destOrd="0" parTransId="{10F94C39-5872-42ED-A463-6AD0AD4F9034}" sibTransId="{0C5FD327-A6B2-44C6-87EB-590AF87FA18F}"/>
    <dgm:cxn modelId="{1370CE1D-42C6-4BB4-A0E1-AD11F07559A8}" type="presOf" srcId="{A2CFE976-68DC-414F-AE56-F80DD41281B6}" destId="{3EF6B70D-7950-44C6-ADE5-A4E659041B1F}" srcOrd="1" destOrd="0" presId="urn:microsoft.com/office/officeart/2005/8/layout/lProcess2"/>
    <dgm:cxn modelId="{3CA2D01E-AC7D-463B-BB4A-04247140EF72}" srcId="{8F12546E-78E9-4444-8263-64B5BD68E8DA}" destId="{9111751C-BBA6-48EF-9B8B-2861C4A9500B}" srcOrd="1" destOrd="0" parTransId="{01C100C0-33E6-4CF3-A259-0250DFD860F5}" sibTransId="{8C5066F5-F741-4C8C-9363-F6287C8DBC89}"/>
    <dgm:cxn modelId="{83617C33-0144-42A4-8BFA-7CC74CD454F2}" type="presOf" srcId="{0F5D1907-70DB-4426-9EC4-ED46D29A17CB}" destId="{B162998D-C64E-4D16-B74D-F7DA6ED62724}" srcOrd="0" destOrd="0" presId="urn:microsoft.com/office/officeart/2005/8/layout/lProcess2"/>
    <dgm:cxn modelId="{10CAD13B-8642-4E12-A468-179B0AE682BE}" srcId="{108A8E29-AD05-42B2-8788-C6FC801921D5}" destId="{0F5D1907-70DB-4426-9EC4-ED46D29A17CB}" srcOrd="1" destOrd="0" parTransId="{9D5F5890-F0C7-4E32-9249-677B106273CC}" sibTransId="{B7100DDC-D58E-4DA7-8B47-04AC358A5DA7}"/>
    <dgm:cxn modelId="{625C1F3F-99D4-483E-8985-1BAF00B69E13}" srcId="{108A8E29-AD05-42B2-8788-C6FC801921D5}" destId="{8F12546E-78E9-4444-8263-64B5BD68E8DA}" srcOrd="2" destOrd="0" parTransId="{AC210F08-3423-4C5E-9EC1-AA5972204E51}" sibTransId="{BAB35107-348A-45FE-AAEE-859AEDDDDB2E}"/>
    <dgm:cxn modelId="{124A1A41-69CD-4428-BA27-AB52618EBEB2}" srcId="{10F9BE0E-A02C-4CA5-A7CE-31C2575F6CCB}" destId="{7549A3A2-C64D-4877-8398-3B8A4DB09B36}" srcOrd="1" destOrd="0" parTransId="{F339D7F5-1B49-4857-99DD-B27BEDBE8ACE}" sibTransId="{E912ECFF-D4A8-4C7D-A1A8-0D7926AD101F}"/>
    <dgm:cxn modelId="{CD71C562-2516-48B8-A859-C6C2A4CD1118}" type="presOf" srcId="{EFA2EF92-75FC-4AD7-820E-E6A5CD95C6A8}" destId="{F8ABEAF5-8F9D-4554-B87D-886B8461CE76}" srcOrd="0" destOrd="0" presId="urn:microsoft.com/office/officeart/2005/8/layout/lProcess2"/>
    <dgm:cxn modelId="{718CA848-8DFD-4393-AE3D-31630E85A21F}" srcId="{A2CFE976-68DC-414F-AE56-F80DD41281B6}" destId="{D7021136-C45D-43EF-AF6D-0B7B91C88972}" srcOrd="1" destOrd="0" parTransId="{2725D089-4322-4933-8E2B-9BC445CC1EEF}" sibTransId="{EE830BFF-77D0-448C-901A-25AEE4EFA8AA}"/>
    <dgm:cxn modelId="{8F68196A-B424-46A7-A1D6-2A6B8D164400}" type="presOf" srcId="{5058392C-CC3C-4CD4-A2C2-16808DD453E1}" destId="{38925764-EF59-4108-91EA-E3D55125E151}" srcOrd="0" destOrd="0" presId="urn:microsoft.com/office/officeart/2005/8/layout/lProcess2"/>
    <dgm:cxn modelId="{E0440C6E-4DBC-4E90-B47A-53A0389C890B}" type="presOf" srcId="{333ED0E3-B58F-45EE-ADE9-CC9AF13B1618}" destId="{0207AF24-63B0-4C87-B44E-B02B8578995B}" srcOrd="0" destOrd="0" presId="urn:microsoft.com/office/officeart/2005/8/layout/lProcess2"/>
    <dgm:cxn modelId="{C7F1BF70-D431-45C7-A0D1-AE9CCCDABD72}" srcId="{108A8E29-AD05-42B2-8788-C6FC801921D5}" destId="{A2CFE976-68DC-414F-AE56-F80DD41281B6}" srcOrd="0" destOrd="0" parTransId="{3C98F9B9-8B8B-49C1-9DD9-EE4724D832FD}" sibTransId="{90757FB1-03BE-4090-BF00-D28FF8130AC3}"/>
    <dgm:cxn modelId="{82014953-84FF-4224-A1EB-0B35F56AF142}" type="presOf" srcId="{8F12546E-78E9-4444-8263-64B5BD68E8DA}" destId="{630F5927-945B-41DD-86F0-9BF9C9A91C4D}" srcOrd="1" destOrd="0" presId="urn:microsoft.com/office/officeart/2005/8/layout/lProcess2"/>
    <dgm:cxn modelId="{A0E95453-9A7A-49D1-8A16-CB5167995DE3}" type="presOf" srcId="{D8095E9B-BAA6-4883-9B89-7FA9BD887B5D}" destId="{FF9FB680-D819-4CA6-8310-A5B96FB19771}" srcOrd="0" destOrd="0" presId="urn:microsoft.com/office/officeart/2005/8/layout/lProcess2"/>
    <dgm:cxn modelId="{56142C55-1446-4E0D-8EBA-B26ABA721B6D}" srcId="{A2CFE976-68DC-414F-AE56-F80DD41281B6}" destId="{80CB379B-D829-4C08-A3DB-2CC0879653AE}" srcOrd="0" destOrd="0" parTransId="{9846F97D-5020-488D-91D5-EA005C846AFC}" sibTransId="{023DF3B7-D365-491A-9130-0A628696AAAE}"/>
    <dgm:cxn modelId="{29B32F5A-248E-4AA8-9717-D95B0E57A8D6}" type="presOf" srcId="{7549A3A2-C64D-4877-8398-3B8A4DB09B36}" destId="{E56B23EF-4415-413D-9723-C4B5293A884A}" srcOrd="0" destOrd="0" presId="urn:microsoft.com/office/officeart/2005/8/layout/lProcess2"/>
    <dgm:cxn modelId="{728BCC82-F970-48E1-9C1A-BE8BEA511BA1}" srcId="{1A6FB05C-75BD-4320-924E-FE9FB6D5A491}" destId="{D8095E9B-BAA6-4883-9B89-7FA9BD887B5D}" srcOrd="0" destOrd="0" parTransId="{B867E642-42DA-4B7A-ADFF-82DD4CE9A23B}" sibTransId="{D42FADAD-4EBD-4AA7-AB8B-9B946F338394}"/>
    <dgm:cxn modelId="{016BFF84-0E1B-4D40-9BC1-6CF2FECFE672}" srcId="{108A8E29-AD05-42B2-8788-C6FC801921D5}" destId="{10F9BE0E-A02C-4CA5-A7CE-31C2575F6CCB}" srcOrd="4" destOrd="0" parTransId="{72AF9A1F-7754-4A51-A08D-AF95526A5931}" sibTransId="{4AD47347-0C17-4F24-8A7A-10F6B7F38C40}"/>
    <dgm:cxn modelId="{C52D9C8F-E6B2-4B5C-B57F-FE8CCDB3A714}" type="presOf" srcId="{9111751C-BBA6-48EF-9B8B-2861C4A9500B}" destId="{0C8750E3-D465-4241-9E7D-28D91C677073}" srcOrd="0" destOrd="0" presId="urn:microsoft.com/office/officeart/2005/8/layout/lProcess2"/>
    <dgm:cxn modelId="{2C877B98-96C1-4AEB-B9E7-C4DA43EC01E3}" type="presOf" srcId="{A2CFE976-68DC-414F-AE56-F80DD41281B6}" destId="{925C568A-E190-4FA0-B283-7D08D6155DB6}" srcOrd="0" destOrd="0" presId="urn:microsoft.com/office/officeart/2005/8/layout/lProcess2"/>
    <dgm:cxn modelId="{ED204CA6-E5C1-4098-B773-6CC10ACC9C53}" type="presOf" srcId="{C89E4505-14CE-4B89-9600-6699D8C2AF3A}" destId="{C8E577A2-3E7A-4E99-92B2-0C47FD5E38BA}" srcOrd="0" destOrd="0" presId="urn:microsoft.com/office/officeart/2005/8/layout/lProcess2"/>
    <dgm:cxn modelId="{F30D2FB0-5931-4980-8DAB-CB960121BACF}" srcId="{1A6FB05C-75BD-4320-924E-FE9FB6D5A491}" destId="{333ED0E3-B58F-45EE-ADE9-CC9AF13B1618}" srcOrd="1" destOrd="0" parTransId="{C6DBC189-CFF0-45FC-AE48-EF47FC0223F6}" sibTransId="{94EF78C5-25A1-48EB-A83B-4CD6979AEC51}"/>
    <dgm:cxn modelId="{5A0910B1-FF5A-4709-A6E8-68A98D389262}" srcId="{10F9BE0E-A02C-4CA5-A7CE-31C2575F6CCB}" destId="{C89E4505-14CE-4B89-9600-6699D8C2AF3A}" srcOrd="0" destOrd="0" parTransId="{4D6FF093-8074-475B-8B1C-56F71C57BAC0}" sibTransId="{CE48A874-4E75-4DD5-A59C-8353F5656E39}"/>
    <dgm:cxn modelId="{DC6A35BE-1A2C-4F0D-A5B7-8BE615C7FF1E}" srcId="{108A8E29-AD05-42B2-8788-C6FC801921D5}" destId="{1A6FB05C-75BD-4320-924E-FE9FB6D5A491}" srcOrd="3" destOrd="0" parTransId="{95689682-5291-415C-BFF0-7FE23150CDC9}" sibTransId="{B6DA22E7-F661-40C4-918C-0091D03A7238}"/>
    <dgm:cxn modelId="{D210C9DD-6F6C-4CA8-909B-BB3555F717B9}" type="presOf" srcId="{1A6FB05C-75BD-4320-924E-FE9FB6D5A491}" destId="{CF4AAD22-AE38-4D0E-B341-08DC1E5691BB}" srcOrd="0" destOrd="0" presId="urn:microsoft.com/office/officeart/2005/8/layout/lProcess2"/>
    <dgm:cxn modelId="{0CA84FE3-BBED-4862-A3F9-D63DF73982EA}" type="presOf" srcId="{10F9BE0E-A02C-4CA5-A7CE-31C2575F6CCB}" destId="{6D479CEB-0C35-4B02-8DE0-AE1064F03C78}" srcOrd="1" destOrd="0" presId="urn:microsoft.com/office/officeart/2005/8/layout/lProcess2"/>
    <dgm:cxn modelId="{928157E8-6764-47C6-8C1C-4BCC6A8F04F8}" type="presOf" srcId="{D7021136-C45D-43EF-AF6D-0B7B91C88972}" destId="{6FD35C8C-69F5-4DB6-A256-96D2C7365A64}" srcOrd="0" destOrd="0" presId="urn:microsoft.com/office/officeart/2005/8/layout/lProcess2"/>
    <dgm:cxn modelId="{41709DE8-D930-4330-9CA1-F735C89121D7}" srcId="{0F5D1907-70DB-4426-9EC4-ED46D29A17CB}" destId="{EFA2EF92-75FC-4AD7-820E-E6A5CD95C6A8}" srcOrd="1" destOrd="0" parTransId="{228968C1-F9AB-4E4A-B8F6-6A52CE6E3567}" sibTransId="{7FD502C0-F102-4E58-8204-A9634C4CBCE7}"/>
    <dgm:cxn modelId="{A6860AEB-9006-4A45-8747-CB88E7C19A5B}" type="presOf" srcId="{8F12546E-78E9-4444-8263-64B5BD68E8DA}" destId="{1B3E62C8-7880-4064-ADAB-CDF92D5F525A}" srcOrd="0" destOrd="0" presId="urn:microsoft.com/office/officeart/2005/8/layout/lProcess2"/>
    <dgm:cxn modelId="{D83F4FFD-790E-43F1-813E-065BA0261C88}" type="presOf" srcId="{C7E9B30A-506F-4D59-A856-996F164DF22B}" destId="{417170D2-7F6D-4F24-8019-856E2B14E87F}" srcOrd="0" destOrd="0" presId="urn:microsoft.com/office/officeart/2005/8/layout/lProcess2"/>
    <dgm:cxn modelId="{0ED57EFE-C6C8-4BD9-B725-9E6E57C75487}" type="presOf" srcId="{0F5D1907-70DB-4426-9EC4-ED46D29A17CB}" destId="{92EEA21E-2355-4502-AB48-054B5AD15608}" srcOrd="1" destOrd="0" presId="urn:microsoft.com/office/officeart/2005/8/layout/lProcess2"/>
    <dgm:cxn modelId="{EE8E0950-F3D7-482E-9FB5-EC7FBE9A6C9E}" type="presParOf" srcId="{7FDA14A2-05A0-4F31-AF03-267FBF8424B4}" destId="{06E21703-546D-4DCC-B211-C44CF0ED40FB}" srcOrd="0" destOrd="0" presId="urn:microsoft.com/office/officeart/2005/8/layout/lProcess2"/>
    <dgm:cxn modelId="{D8E365CA-369F-4519-8E99-B27132FF4DC9}" type="presParOf" srcId="{06E21703-546D-4DCC-B211-C44CF0ED40FB}" destId="{925C568A-E190-4FA0-B283-7D08D6155DB6}" srcOrd="0" destOrd="0" presId="urn:microsoft.com/office/officeart/2005/8/layout/lProcess2"/>
    <dgm:cxn modelId="{99156CD5-2F89-4F13-83C5-925D3D05CC1B}" type="presParOf" srcId="{06E21703-546D-4DCC-B211-C44CF0ED40FB}" destId="{3EF6B70D-7950-44C6-ADE5-A4E659041B1F}" srcOrd="1" destOrd="0" presId="urn:microsoft.com/office/officeart/2005/8/layout/lProcess2"/>
    <dgm:cxn modelId="{99245B00-D082-4E61-8299-068605A085FB}" type="presParOf" srcId="{06E21703-546D-4DCC-B211-C44CF0ED40FB}" destId="{7EAEBE4B-1EDA-484F-BEB2-B4E01CD2969D}" srcOrd="2" destOrd="0" presId="urn:microsoft.com/office/officeart/2005/8/layout/lProcess2"/>
    <dgm:cxn modelId="{E0ABA3AC-2EC8-4172-AA25-51060CE04A02}" type="presParOf" srcId="{7EAEBE4B-1EDA-484F-BEB2-B4E01CD2969D}" destId="{983F415A-EF39-426B-A1E0-1C476FC7CAA6}" srcOrd="0" destOrd="0" presId="urn:microsoft.com/office/officeart/2005/8/layout/lProcess2"/>
    <dgm:cxn modelId="{0D229D7F-4908-4255-B201-BDEA17D492FF}" type="presParOf" srcId="{983F415A-EF39-426B-A1E0-1C476FC7CAA6}" destId="{C20B316B-A9B4-44F1-8D5D-38A58CA5DE2B}" srcOrd="0" destOrd="0" presId="urn:microsoft.com/office/officeart/2005/8/layout/lProcess2"/>
    <dgm:cxn modelId="{7B61ACDF-420E-4B9D-84EC-6D3EF4FE1FB9}" type="presParOf" srcId="{983F415A-EF39-426B-A1E0-1C476FC7CAA6}" destId="{C853B5D3-0AE2-46A0-A184-35D9B9B8B6CF}" srcOrd="1" destOrd="0" presId="urn:microsoft.com/office/officeart/2005/8/layout/lProcess2"/>
    <dgm:cxn modelId="{D1C0F4E8-09D2-4F09-B3B1-68093C7835F6}" type="presParOf" srcId="{983F415A-EF39-426B-A1E0-1C476FC7CAA6}" destId="{6FD35C8C-69F5-4DB6-A256-96D2C7365A64}" srcOrd="2" destOrd="0" presId="urn:microsoft.com/office/officeart/2005/8/layout/lProcess2"/>
    <dgm:cxn modelId="{3D845D97-D5CB-4A9F-8CD0-85ADC7F9025B}" type="presParOf" srcId="{7FDA14A2-05A0-4F31-AF03-267FBF8424B4}" destId="{DA182DAF-7431-4928-AC08-ACF8F2E21D6E}" srcOrd="1" destOrd="0" presId="urn:microsoft.com/office/officeart/2005/8/layout/lProcess2"/>
    <dgm:cxn modelId="{8CC8EF51-5AD0-4F91-89F2-79D46F88AE83}" type="presParOf" srcId="{7FDA14A2-05A0-4F31-AF03-267FBF8424B4}" destId="{BACB0D5D-2389-4A75-9BC8-34EAE7C03A0D}" srcOrd="2" destOrd="0" presId="urn:microsoft.com/office/officeart/2005/8/layout/lProcess2"/>
    <dgm:cxn modelId="{FFEC9E58-5139-481B-818E-3D9B3A1BAC55}" type="presParOf" srcId="{BACB0D5D-2389-4A75-9BC8-34EAE7C03A0D}" destId="{B162998D-C64E-4D16-B74D-F7DA6ED62724}" srcOrd="0" destOrd="0" presId="urn:microsoft.com/office/officeart/2005/8/layout/lProcess2"/>
    <dgm:cxn modelId="{F8C9EA36-1082-4F44-AD66-4CF0BB117F35}" type="presParOf" srcId="{BACB0D5D-2389-4A75-9BC8-34EAE7C03A0D}" destId="{92EEA21E-2355-4502-AB48-054B5AD15608}" srcOrd="1" destOrd="0" presId="urn:microsoft.com/office/officeart/2005/8/layout/lProcess2"/>
    <dgm:cxn modelId="{A9F7E5D1-C93C-4A74-97A1-8A44CF6A99E8}" type="presParOf" srcId="{BACB0D5D-2389-4A75-9BC8-34EAE7C03A0D}" destId="{E2C7CE0F-00F2-4735-9BB7-D5BEA157C2F8}" srcOrd="2" destOrd="0" presId="urn:microsoft.com/office/officeart/2005/8/layout/lProcess2"/>
    <dgm:cxn modelId="{ADBA8B2C-B21B-4761-A500-AC4DC5039C99}" type="presParOf" srcId="{E2C7CE0F-00F2-4735-9BB7-D5BEA157C2F8}" destId="{62DF7480-B50B-4217-BBE0-F88C9AB658F5}" srcOrd="0" destOrd="0" presId="urn:microsoft.com/office/officeart/2005/8/layout/lProcess2"/>
    <dgm:cxn modelId="{A6D4B5F1-9356-41C5-B5FA-3B5999BD00EE}" type="presParOf" srcId="{62DF7480-B50B-4217-BBE0-F88C9AB658F5}" destId="{417170D2-7F6D-4F24-8019-856E2B14E87F}" srcOrd="0" destOrd="0" presId="urn:microsoft.com/office/officeart/2005/8/layout/lProcess2"/>
    <dgm:cxn modelId="{7B2F1EE4-3DC9-430F-875F-2F866135A650}" type="presParOf" srcId="{62DF7480-B50B-4217-BBE0-F88C9AB658F5}" destId="{824A2312-5F4B-4455-81AB-B8BE52069D33}" srcOrd="1" destOrd="0" presId="urn:microsoft.com/office/officeart/2005/8/layout/lProcess2"/>
    <dgm:cxn modelId="{7A73D9D9-E3D1-4A10-ABDB-6A4CCFFC5311}" type="presParOf" srcId="{62DF7480-B50B-4217-BBE0-F88C9AB658F5}" destId="{F8ABEAF5-8F9D-4554-B87D-886B8461CE76}" srcOrd="2" destOrd="0" presId="urn:microsoft.com/office/officeart/2005/8/layout/lProcess2"/>
    <dgm:cxn modelId="{CEFB773E-6ECA-4AC1-B52C-3845ACD3F456}" type="presParOf" srcId="{7FDA14A2-05A0-4F31-AF03-267FBF8424B4}" destId="{CC09CE8F-423D-4BDF-961F-74F7F25C9850}" srcOrd="3" destOrd="0" presId="urn:microsoft.com/office/officeart/2005/8/layout/lProcess2"/>
    <dgm:cxn modelId="{7EBC3F84-F2AD-4BBB-87FF-42DD9A88459C}" type="presParOf" srcId="{7FDA14A2-05A0-4F31-AF03-267FBF8424B4}" destId="{D566AF83-338F-4C7F-9191-057B9DC5DC01}" srcOrd="4" destOrd="0" presId="urn:microsoft.com/office/officeart/2005/8/layout/lProcess2"/>
    <dgm:cxn modelId="{9502F521-C339-4057-BA91-3DD5307929C2}" type="presParOf" srcId="{D566AF83-338F-4C7F-9191-057B9DC5DC01}" destId="{1B3E62C8-7880-4064-ADAB-CDF92D5F525A}" srcOrd="0" destOrd="0" presId="urn:microsoft.com/office/officeart/2005/8/layout/lProcess2"/>
    <dgm:cxn modelId="{0D802332-4F6C-4EE1-89FB-FE3C200A33E9}" type="presParOf" srcId="{D566AF83-338F-4C7F-9191-057B9DC5DC01}" destId="{630F5927-945B-41DD-86F0-9BF9C9A91C4D}" srcOrd="1" destOrd="0" presId="urn:microsoft.com/office/officeart/2005/8/layout/lProcess2"/>
    <dgm:cxn modelId="{A09A3C0D-C833-41EB-BA0E-9D3A999CE5FB}" type="presParOf" srcId="{D566AF83-338F-4C7F-9191-057B9DC5DC01}" destId="{FF804DAB-8C15-457B-9B64-075DF6EC37B0}" srcOrd="2" destOrd="0" presId="urn:microsoft.com/office/officeart/2005/8/layout/lProcess2"/>
    <dgm:cxn modelId="{8A87C425-CBD7-439C-9F4E-D252D0B6BD1C}" type="presParOf" srcId="{FF804DAB-8C15-457B-9B64-075DF6EC37B0}" destId="{0A008FF6-9BF1-410F-AE66-878B121148C8}" srcOrd="0" destOrd="0" presId="urn:microsoft.com/office/officeart/2005/8/layout/lProcess2"/>
    <dgm:cxn modelId="{F09BA448-39C5-4599-8E4D-79034B195725}" type="presParOf" srcId="{0A008FF6-9BF1-410F-AE66-878B121148C8}" destId="{38925764-EF59-4108-91EA-E3D55125E151}" srcOrd="0" destOrd="0" presId="urn:microsoft.com/office/officeart/2005/8/layout/lProcess2"/>
    <dgm:cxn modelId="{1FC44ECD-C4B4-4822-89FB-2D961741EA3F}" type="presParOf" srcId="{0A008FF6-9BF1-410F-AE66-878B121148C8}" destId="{D082F23A-35D7-4FBE-BEE8-61831297B36E}" srcOrd="1" destOrd="0" presId="urn:microsoft.com/office/officeart/2005/8/layout/lProcess2"/>
    <dgm:cxn modelId="{1B6862A5-892F-44E1-8C05-AD806295C70A}" type="presParOf" srcId="{0A008FF6-9BF1-410F-AE66-878B121148C8}" destId="{0C8750E3-D465-4241-9E7D-28D91C677073}" srcOrd="2" destOrd="0" presId="urn:microsoft.com/office/officeart/2005/8/layout/lProcess2"/>
    <dgm:cxn modelId="{6A8B984E-2DAC-4627-B3E4-AC549D05A527}" type="presParOf" srcId="{7FDA14A2-05A0-4F31-AF03-267FBF8424B4}" destId="{E78E9B42-27FB-40FB-8440-BC6CC73E47BA}" srcOrd="5" destOrd="0" presId="urn:microsoft.com/office/officeart/2005/8/layout/lProcess2"/>
    <dgm:cxn modelId="{A98422D0-57BB-4C07-9FF4-0157F5F2D6CD}" type="presParOf" srcId="{7FDA14A2-05A0-4F31-AF03-267FBF8424B4}" destId="{7DBF1331-93CF-43BB-B272-6DE544B10D3C}" srcOrd="6" destOrd="0" presId="urn:microsoft.com/office/officeart/2005/8/layout/lProcess2"/>
    <dgm:cxn modelId="{F1B00949-271B-43C1-B064-F2C7D30DDEFC}" type="presParOf" srcId="{7DBF1331-93CF-43BB-B272-6DE544B10D3C}" destId="{CF4AAD22-AE38-4D0E-B341-08DC1E5691BB}" srcOrd="0" destOrd="0" presId="urn:microsoft.com/office/officeart/2005/8/layout/lProcess2"/>
    <dgm:cxn modelId="{0DC01293-6CC3-47E3-873D-7D0C8811A694}" type="presParOf" srcId="{7DBF1331-93CF-43BB-B272-6DE544B10D3C}" destId="{B2AFECBC-989F-4F25-AAE1-C9225E446D17}" srcOrd="1" destOrd="0" presId="urn:microsoft.com/office/officeart/2005/8/layout/lProcess2"/>
    <dgm:cxn modelId="{8C668FD3-F561-45C7-A892-D6C64B482D0A}" type="presParOf" srcId="{7DBF1331-93CF-43BB-B272-6DE544B10D3C}" destId="{5921016B-2A30-44DA-9282-CB03997B4B08}" srcOrd="2" destOrd="0" presId="urn:microsoft.com/office/officeart/2005/8/layout/lProcess2"/>
    <dgm:cxn modelId="{C110304B-15E7-4703-8573-B56AC08343FA}" type="presParOf" srcId="{5921016B-2A30-44DA-9282-CB03997B4B08}" destId="{03335E3D-9FDB-4F7B-982A-60AD1E125AB0}" srcOrd="0" destOrd="0" presId="urn:microsoft.com/office/officeart/2005/8/layout/lProcess2"/>
    <dgm:cxn modelId="{92BEB9B7-687A-4636-8CCD-3991E3298DFC}" type="presParOf" srcId="{03335E3D-9FDB-4F7B-982A-60AD1E125AB0}" destId="{FF9FB680-D819-4CA6-8310-A5B96FB19771}" srcOrd="0" destOrd="0" presId="urn:microsoft.com/office/officeart/2005/8/layout/lProcess2"/>
    <dgm:cxn modelId="{45466E40-F70E-47D3-B2F8-501417BB296A}" type="presParOf" srcId="{03335E3D-9FDB-4F7B-982A-60AD1E125AB0}" destId="{EB13154E-33AC-404B-857F-C294F6F1ED94}" srcOrd="1" destOrd="0" presId="urn:microsoft.com/office/officeart/2005/8/layout/lProcess2"/>
    <dgm:cxn modelId="{6CF6A04C-F0D0-4998-AEC1-D3045CBD364F}" type="presParOf" srcId="{03335E3D-9FDB-4F7B-982A-60AD1E125AB0}" destId="{0207AF24-63B0-4C87-B44E-B02B8578995B}" srcOrd="2" destOrd="0" presId="urn:microsoft.com/office/officeart/2005/8/layout/lProcess2"/>
    <dgm:cxn modelId="{4CB1E8AB-899F-4EF5-9B32-2695459E82A8}" type="presParOf" srcId="{7FDA14A2-05A0-4F31-AF03-267FBF8424B4}" destId="{62193B63-C9CF-417D-A5BB-4E13098F94D5}" srcOrd="7" destOrd="0" presId="urn:microsoft.com/office/officeart/2005/8/layout/lProcess2"/>
    <dgm:cxn modelId="{A8DF6264-AEE1-4CE8-BA5A-9EF76A6D44EF}" type="presParOf" srcId="{7FDA14A2-05A0-4F31-AF03-267FBF8424B4}" destId="{2AAC16F3-1C55-434D-B30F-F5F4AC44FB77}" srcOrd="8" destOrd="0" presId="urn:microsoft.com/office/officeart/2005/8/layout/lProcess2"/>
    <dgm:cxn modelId="{7BF0DB1A-F6DB-4799-A40D-6963C8626BD1}" type="presParOf" srcId="{2AAC16F3-1C55-434D-B30F-F5F4AC44FB77}" destId="{69D0F70A-CA62-4FE7-8D0C-844B48952BB3}" srcOrd="0" destOrd="0" presId="urn:microsoft.com/office/officeart/2005/8/layout/lProcess2"/>
    <dgm:cxn modelId="{7824A848-4BEF-4E15-95F0-89C5911ACA83}" type="presParOf" srcId="{2AAC16F3-1C55-434D-B30F-F5F4AC44FB77}" destId="{6D479CEB-0C35-4B02-8DE0-AE1064F03C78}" srcOrd="1" destOrd="0" presId="urn:microsoft.com/office/officeart/2005/8/layout/lProcess2"/>
    <dgm:cxn modelId="{5A87CFBA-7CE0-4D8D-B29C-A18382508BE1}" type="presParOf" srcId="{2AAC16F3-1C55-434D-B30F-F5F4AC44FB77}" destId="{3CE0443C-15F4-4CA2-AA8E-5AB81129AD78}" srcOrd="2" destOrd="0" presId="urn:microsoft.com/office/officeart/2005/8/layout/lProcess2"/>
    <dgm:cxn modelId="{A9BF2B59-1F13-4E06-8614-307D932A3AF6}" type="presParOf" srcId="{3CE0443C-15F4-4CA2-AA8E-5AB81129AD78}" destId="{E6D17D1E-1DC2-4306-9C63-BD7FBA7A95B1}" srcOrd="0" destOrd="0" presId="urn:microsoft.com/office/officeart/2005/8/layout/lProcess2"/>
    <dgm:cxn modelId="{9A06747A-44D9-4A0E-9474-80F89616998E}" type="presParOf" srcId="{E6D17D1E-1DC2-4306-9C63-BD7FBA7A95B1}" destId="{C8E577A2-3E7A-4E99-92B2-0C47FD5E38BA}" srcOrd="0" destOrd="0" presId="urn:microsoft.com/office/officeart/2005/8/layout/lProcess2"/>
    <dgm:cxn modelId="{409EB363-A580-4F5D-A5C0-CF09AB1A7087}" type="presParOf" srcId="{E6D17D1E-1DC2-4306-9C63-BD7FBA7A95B1}" destId="{D71DC7F9-E6A5-499A-96F2-C0ACA97A7444}" srcOrd="1" destOrd="0" presId="urn:microsoft.com/office/officeart/2005/8/layout/lProcess2"/>
    <dgm:cxn modelId="{F15051B4-3371-4FD6-9A21-2FA09E68A104}" type="presParOf" srcId="{E6D17D1E-1DC2-4306-9C63-BD7FBA7A95B1}" destId="{E56B23EF-4415-413D-9723-C4B5293A884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7F8A-2E48-4AAD-BD7A-BBF20BB47690}">
      <dsp:nvSpPr>
        <dsp:cNvPr id="0" name=""/>
        <dsp:cNvSpPr/>
      </dsp:nvSpPr>
      <dsp:spPr>
        <a:xfrm>
          <a:off x="2268195" y="1603439"/>
          <a:ext cx="1230542" cy="1230542"/>
        </a:xfrm>
        <a:prstGeom prst="ellipse">
          <a:avLst/>
        </a:prstGeom>
        <a:solidFill>
          <a:schemeClr val="accent2">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Line Manager</a:t>
          </a:r>
        </a:p>
      </dsp:txBody>
      <dsp:txXfrm>
        <a:off x="2448404" y="1783648"/>
        <a:ext cx="870124" cy="870124"/>
      </dsp:txXfrm>
    </dsp:sp>
    <dsp:sp modelId="{88ED5D8B-03EE-4F9F-B1DA-7200A1785E2C}">
      <dsp:nvSpPr>
        <dsp:cNvPr id="0" name=""/>
        <dsp:cNvSpPr/>
      </dsp:nvSpPr>
      <dsp:spPr>
        <a:xfrm rot="16200000">
          <a:off x="2698162" y="1398930"/>
          <a:ext cx="370608" cy="38408"/>
        </a:xfrm>
        <a:custGeom>
          <a:avLst/>
          <a:gdLst/>
          <a:ahLst/>
          <a:cxnLst/>
          <a:rect l="0" t="0" r="0" b="0"/>
          <a:pathLst>
            <a:path>
              <a:moveTo>
                <a:pt x="0" y="19204"/>
              </a:moveTo>
              <a:lnTo>
                <a:pt x="370608" y="1920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874201" y="1408869"/>
        <a:ext cx="18530" cy="18530"/>
      </dsp:txXfrm>
    </dsp:sp>
    <dsp:sp modelId="{0ACA7C2F-9448-4F69-8709-97AB4C450F3D}">
      <dsp:nvSpPr>
        <dsp:cNvPr id="0" name=""/>
        <dsp:cNvSpPr/>
      </dsp:nvSpPr>
      <dsp:spPr>
        <a:xfrm>
          <a:off x="2268195" y="2288"/>
          <a:ext cx="1230542" cy="1230542"/>
        </a:xfrm>
        <a:prstGeom prst="ellipse">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Stretching job objectives</a:t>
          </a:r>
        </a:p>
      </dsp:txBody>
      <dsp:txXfrm>
        <a:off x="2448404" y="182497"/>
        <a:ext cx="870124" cy="870124"/>
      </dsp:txXfrm>
    </dsp:sp>
    <dsp:sp modelId="{6E642E16-5A4B-4510-A808-275D5056AA89}">
      <dsp:nvSpPr>
        <dsp:cNvPr id="0" name=""/>
        <dsp:cNvSpPr/>
      </dsp:nvSpPr>
      <dsp:spPr>
        <a:xfrm rot="20520000">
          <a:off x="3459555" y="1952114"/>
          <a:ext cx="370608" cy="38408"/>
        </a:xfrm>
        <a:custGeom>
          <a:avLst/>
          <a:gdLst/>
          <a:ahLst/>
          <a:cxnLst/>
          <a:rect l="0" t="0" r="0" b="0"/>
          <a:pathLst>
            <a:path>
              <a:moveTo>
                <a:pt x="0" y="19204"/>
              </a:moveTo>
              <a:lnTo>
                <a:pt x="370608" y="1920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635594" y="1962053"/>
        <a:ext cx="18530" cy="18530"/>
      </dsp:txXfrm>
    </dsp:sp>
    <dsp:sp modelId="{76E911AD-6CFF-4632-AECF-4C8B4D0658F8}">
      <dsp:nvSpPr>
        <dsp:cNvPr id="0" name=""/>
        <dsp:cNvSpPr/>
      </dsp:nvSpPr>
      <dsp:spPr>
        <a:xfrm>
          <a:off x="3790980" y="1108656"/>
          <a:ext cx="1230542" cy="1230542"/>
        </a:xfrm>
        <a:prstGeom prst="ellipse">
          <a:avLst/>
        </a:prstGeom>
        <a:solidFill>
          <a:schemeClr val="accent2">
            <a:shade val="50000"/>
            <a:hueOff val="-321545"/>
            <a:satOff val="-35318"/>
            <a:lumOff val="25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Regular 121s</a:t>
          </a:r>
        </a:p>
      </dsp:txBody>
      <dsp:txXfrm>
        <a:off x="3971189" y="1288865"/>
        <a:ext cx="870124" cy="870124"/>
      </dsp:txXfrm>
    </dsp:sp>
    <dsp:sp modelId="{23554A21-9F50-453C-B813-92E7DD5C8BC8}">
      <dsp:nvSpPr>
        <dsp:cNvPr id="0" name=""/>
        <dsp:cNvSpPr/>
      </dsp:nvSpPr>
      <dsp:spPr>
        <a:xfrm rot="3240000">
          <a:off x="3168729" y="2847185"/>
          <a:ext cx="370608" cy="38408"/>
        </a:xfrm>
        <a:custGeom>
          <a:avLst/>
          <a:gdLst/>
          <a:ahLst/>
          <a:cxnLst/>
          <a:rect l="0" t="0" r="0" b="0"/>
          <a:pathLst>
            <a:path>
              <a:moveTo>
                <a:pt x="0" y="19204"/>
              </a:moveTo>
              <a:lnTo>
                <a:pt x="370608" y="1920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344768" y="2857124"/>
        <a:ext cx="18530" cy="18530"/>
      </dsp:txXfrm>
    </dsp:sp>
    <dsp:sp modelId="{E92402AE-8E8B-4B7A-827E-5D8CB4DABF4F}">
      <dsp:nvSpPr>
        <dsp:cNvPr id="0" name=""/>
        <dsp:cNvSpPr/>
      </dsp:nvSpPr>
      <dsp:spPr>
        <a:xfrm>
          <a:off x="3209328" y="2898797"/>
          <a:ext cx="1230542" cy="1230542"/>
        </a:xfrm>
        <a:prstGeom prst="ellipse">
          <a:avLst/>
        </a:prstGeom>
        <a:solidFill>
          <a:schemeClr val="accent2">
            <a:shade val="50000"/>
            <a:hueOff val="-643090"/>
            <a:satOff val="-70636"/>
            <a:lumOff val="50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Regular feedback</a:t>
          </a:r>
        </a:p>
      </dsp:txBody>
      <dsp:txXfrm>
        <a:off x="3389537" y="3079006"/>
        <a:ext cx="870124" cy="870124"/>
      </dsp:txXfrm>
    </dsp:sp>
    <dsp:sp modelId="{3F6EA0E5-CE81-4B08-9C8C-6015BAED2295}">
      <dsp:nvSpPr>
        <dsp:cNvPr id="0" name=""/>
        <dsp:cNvSpPr/>
      </dsp:nvSpPr>
      <dsp:spPr>
        <a:xfrm rot="7560000">
          <a:off x="2227596" y="2847185"/>
          <a:ext cx="370608" cy="38408"/>
        </a:xfrm>
        <a:custGeom>
          <a:avLst/>
          <a:gdLst/>
          <a:ahLst/>
          <a:cxnLst/>
          <a:rect l="0" t="0" r="0" b="0"/>
          <a:pathLst>
            <a:path>
              <a:moveTo>
                <a:pt x="0" y="19204"/>
              </a:moveTo>
              <a:lnTo>
                <a:pt x="370608" y="1920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403635" y="2857124"/>
        <a:ext cx="18530" cy="18530"/>
      </dsp:txXfrm>
    </dsp:sp>
    <dsp:sp modelId="{EEC66C25-0BD0-4D4A-B3E2-164116087723}">
      <dsp:nvSpPr>
        <dsp:cNvPr id="0" name=""/>
        <dsp:cNvSpPr/>
      </dsp:nvSpPr>
      <dsp:spPr>
        <a:xfrm>
          <a:off x="1327063" y="2898797"/>
          <a:ext cx="1230542" cy="1230542"/>
        </a:xfrm>
        <a:prstGeom prst="ellipse">
          <a:avLst/>
        </a:prstGeom>
        <a:solidFill>
          <a:schemeClr val="accent2">
            <a:shade val="50000"/>
            <a:hueOff val="-643090"/>
            <a:satOff val="-70636"/>
            <a:lumOff val="50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Clearly defined measures</a:t>
          </a:r>
        </a:p>
      </dsp:txBody>
      <dsp:txXfrm>
        <a:off x="1507272" y="3079006"/>
        <a:ext cx="870124" cy="870124"/>
      </dsp:txXfrm>
    </dsp:sp>
    <dsp:sp modelId="{2BE5C9F9-5B70-4933-A698-3F437ACB41DC}">
      <dsp:nvSpPr>
        <dsp:cNvPr id="0" name=""/>
        <dsp:cNvSpPr/>
      </dsp:nvSpPr>
      <dsp:spPr>
        <a:xfrm rot="11880000">
          <a:off x="1936770" y="1952114"/>
          <a:ext cx="370608" cy="38408"/>
        </a:xfrm>
        <a:custGeom>
          <a:avLst/>
          <a:gdLst/>
          <a:ahLst/>
          <a:cxnLst/>
          <a:rect l="0" t="0" r="0" b="0"/>
          <a:pathLst>
            <a:path>
              <a:moveTo>
                <a:pt x="0" y="19204"/>
              </a:moveTo>
              <a:lnTo>
                <a:pt x="370608" y="1920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112809" y="1962053"/>
        <a:ext cx="18530" cy="18530"/>
      </dsp:txXfrm>
    </dsp:sp>
    <dsp:sp modelId="{75E6EFE0-F60F-43DF-8433-F1071D2E6BBC}">
      <dsp:nvSpPr>
        <dsp:cNvPr id="0" name=""/>
        <dsp:cNvSpPr/>
      </dsp:nvSpPr>
      <dsp:spPr>
        <a:xfrm>
          <a:off x="745411" y="1108656"/>
          <a:ext cx="1230542" cy="1230542"/>
        </a:xfrm>
        <a:prstGeom prst="ellipse">
          <a:avLst/>
        </a:prstGeom>
        <a:solidFill>
          <a:schemeClr val="accent2">
            <a:shade val="50000"/>
            <a:hueOff val="-321545"/>
            <a:satOff val="-35318"/>
            <a:lumOff val="25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Culture of openness</a:t>
          </a:r>
        </a:p>
      </dsp:txBody>
      <dsp:txXfrm>
        <a:off x="925620" y="1288865"/>
        <a:ext cx="870124" cy="870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C568A-E190-4FA0-B283-7D08D6155DB6}">
      <dsp:nvSpPr>
        <dsp:cNvPr id="0" name=""/>
        <dsp:cNvSpPr/>
      </dsp:nvSpPr>
      <dsp:spPr>
        <a:xfrm>
          <a:off x="5402" y="0"/>
          <a:ext cx="1895772" cy="4022725"/>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t>C</a:t>
          </a:r>
        </a:p>
      </dsp:txBody>
      <dsp:txXfrm>
        <a:off x="5402" y="0"/>
        <a:ext cx="1895772" cy="1206817"/>
      </dsp:txXfrm>
    </dsp:sp>
    <dsp:sp modelId="{C20B316B-A9B4-44F1-8D5D-38A58CA5DE2B}">
      <dsp:nvSpPr>
        <dsp:cNvPr id="0" name=""/>
        <dsp:cNvSpPr/>
      </dsp:nvSpPr>
      <dsp:spPr>
        <a:xfrm>
          <a:off x="194979" y="1207996"/>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Context</a:t>
          </a:r>
        </a:p>
      </dsp:txBody>
      <dsp:txXfrm>
        <a:off x="230504" y="1243521"/>
        <a:ext cx="1445568" cy="1141856"/>
      </dsp:txXfrm>
    </dsp:sp>
    <dsp:sp modelId="{6FD35C8C-69F5-4DB6-A256-96D2C7365A64}">
      <dsp:nvSpPr>
        <dsp:cNvPr id="0" name=""/>
        <dsp:cNvSpPr/>
      </dsp:nvSpPr>
      <dsp:spPr>
        <a:xfrm>
          <a:off x="194979" y="2607503"/>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Describe the context the behaviour usually takes place</a:t>
          </a:r>
        </a:p>
      </dsp:txBody>
      <dsp:txXfrm>
        <a:off x="230504" y="2643028"/>
        <a:ext cx="1445568" cy="1141856"/>
      </dsp:txXfrm>
    </dsp:sp>
    <dsp:sp modelId="{B162998D-C64E-4D16-B74D-F7DA6ED62724}">
      <dsp:nvSpPr>
        <dsp:cNvPr id="0" name=""/>
        <dsp:cNvSpPr/>
      </dsp:nvSpPr>
      <dsp:spPr>
        <a:xfrm>
          <a:off x="2043358" y="0"/>
          <a:ext cx="1895772" cy="4022725"/>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t>E</a:t>
          </a:r>
        </a:p>
      </dsp:txBody>
      <dsp:txXfrm>
        <a:off x="2043358" y="0"/>
        <a:ext cx="1895772" cy="1206817"/>
      </dsp:txXfrm>
    </dsp:sp>
    <dsp:sp modelId="{417170D2-7F6D-4F24-8019-856E2B14E87F}">
      <dsp:nvSpPr>
        <dsp:cNvPr id="0" name=""/>
        <dsp:cNvSpPr/>
      </dsp:nvSpPr>
      <dsp:spPr>
        <a:xfrm>
          <a:off x="2232935" y="1207996"/>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Examples</a:t>
          </a:r>
        </a:p>
      </dsp:txBody>
      <dsp:txXfrm>
        <a:off x="2268460" y="1243521"/>
        <a:ext cx="1445568" cy="1141856"/>
      </dsp:txXfrm>
    </dsp:sp>
    <dsp:sp modelId="{F8ABEAF5-8F9D-4554-B87D-886B8461CE76}">
      <dsp:nvSpPr>
        <dsp:cNvPr id="0" name=""/>
        <dsp:cNvSpPr/>
      </dsp:nvSpPr>
      <dsp:spPr>
        <a:xfrm>
          <a:off x="2232935" y="2607503"/>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Explain past situations that describe the behaviour that is being analysed</a:t>
          </a:r>
        </a:p>
      </dsp:txBody>
      <dsp:txXfrm>
        <a:off x="2268460" y="2643028"/>
        <a:ext cx="1445568" cy="1141856"/>
      </dsp:txXfrm>
    </dsp:sp>
    <dsp:sp modelId="{1B3E62C8-7880-4064-ADAB-CDF92D5F525A}">
      <dsp:nvSpPr>
        <dsp:cNvPr id="0" name=""/>
        <dsp:cNvSpPr/>
      </dsp:nvSpPr>
      <dsp:spPr>
        <a:xfrm>
          <a:off x="4081313" y="0"/>
          <a:ext cx="1895772" cy="4022725"/>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t>D</a:t>
          </a:r>
        </a:p>
      </dsp:txBody>
      <dsp:txXfrm>
        <a:off x="4081313" y="0"/>
        <a:ext cx="1895772" cy="1206817"/>
      </dsp:txXfrm>
    </dsp:sp>
    <dsp:sp modelId="{38925764-EF59-4108-91EA-E3D55125E151}">
      <dsp:nvSpPr>
        <dsp:cNvPr id="0" name=""/>
        <dsp:cNvSpPr/>
      </dsp:nvSpPr>
      <dsp:spPr>
        <a:xfrm>
          <a:off x="4270890" y="1207996"/>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Diagnosis</a:t>
          </a:r>
        </a:p>
      </dsp:txBody>
      <dsp:txXfrm>
        <a:off x="4306415" y="1243521"/>
        <a:ext cx="1445568" cy="1141856"/>
      </dsp:txXfrm>
    </dsp:sp>
    <dsp:sp modelId="{0C8750E3-D465-4241-9E7D-28D91C677073}">
      <dsp:nvSpPr>
        <dsp:cNvPr id="0" name=""/>
        <dsp:cNvSpPr/>
      </dsp:nvSpPr>
      <dsp:spPr>
        <a:xfrm>
          <a:off x="4270890" y="2607503"/>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Analyse using those examples, what could have been don’t differently</a:t>
          </a:r>
        </a:p>
      </dsp:txBody>
      <dsp:txXfrm>
        <a:off x="4306415" y="2643028"/>
        <a:ext cx="1445568" cy="1141856"/>
      </dsp:txXfrm>
    </dsp:sp>
    <dsp:sp modelId="{CF4AAD22-AE38-4D0E-B341-08DC1E5691BB}">
      <dsp:nvSpPr>
        <dsp:cNvPr id="0" name=""/>
        <dsp:cNvSpPr/>
      </dsp:nvSpPr>
      <dsp:spPr>
        <a:xfrm>
          <a:off x="6119269" y="0"/>
          <a:ext cx="1895772" cy="4022725"/>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t>A</a:t>
          </a:r>
        </a:p>
      </dsp:txBody>
      <dsp:txXfrm>
        <a:off x="6119269" y="0"/>
        <a:ext cx="1895772" cy="1206817"/>
      </dsp:txXfrm>
    </dsp:sp>
    <dsp:sp modelId="{FF9FB680-D819-4CA6-8310-A5B96FB19771}">
      <dsp:nvSpPr>
        <dsp:cNvPr id="0" name=""/>
        <dsp:cNvSpPr/>
      </dsp:nvSpPr>
      <dsp:spPr>
        <a:xfrm>
          <a:off x="6308846" y="1207996"/>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Actions</a:t>
          </a:r>
        </a:p>
      </dsp:txBody>
      <dsp:txXfrm>
        <a:off x="6344371" y="1243521"/>
        <a:ext cx="1445568" cy="1141856"/>
      </dsp:txXfrm>
    </dsp:sp>
    <dsp:sp modelId="{0207AF24-63B0-4C87-B44E-B02B8578995B}">
      <dsp:nvSpPr>
        <dsp:cNvPr id="0" name=""/>
        <dsp:cNvSpPr/>
      </dsp:nvSpPr>
      <dsp:spPr>
        <a:xfrm>
          <a:off x="6308846" y="2607503"/>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Establish some guidelines to follow That could help improve the behaviour</a:t>
          </a:r>
        </a:p>
      </dsp:txBody>
      <dsp:txXfrm>
        <a:off x="6344371" y="2643028"/>
        <a:ext cx="1445568" cy="1141856"/>
      </dsp:txXfrm>
    </dsp:sp>
    <dsp:sp modelId="{69D0F70A-CA62-4FE7-8D0C-844B48952BB3}">
      <dsp:nvSpPr>
        <dsp:cNvPr id="0" name=""/>
        <dsp:cNvSpPr/>
      </dsp:nvSpPr>
      <dsp:spPr>
        <a:xfrm>
          <a:off x="8157224" y="0"/>
          <a:ext cx="1895772" cy="4022725"/>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t>R</a:t>
          </a:r>
        </a:p>
      </dsp:txBody>
      <dsp:txXfrm>
        <a:off x="8157224" y="0"/>
        <a:ext cx="1895772" cy="1206817"/>
      </dsp:txXfrm>
    </dsp:sp>
    <dsp:sp modelId="{C8E577A2-3E7A-4E99-92B2-0C47FD5E38BA}">
      <dsp:nvSpPr>
        <dsp:cNvPr id="0" name=""/>
        <dsp:cNvSpPr/>
      </dsp:nvSpPr>
      <dsp:spPr>
        <a:xfrm>
          <a:off x="8346802" y="1207996"/>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Review</a:t>
          </a:r>
        </a:p>
      </dsp:txBody>
      <dsp:txXfrm>
        <a:off x="8382327" y="1243521"/>
        <a:ext cx="1445568" cy="1141856"/>
      </dsp:txXfrm>
    </dsp:sp>
    <dsp:sp modelId="{E56B23EF-4415-413D-9723-C4B5293A884A}">
      <dsp:nvSpPr>
        <dsp:cNvPr id="0" name=""/>
        <dsp:cNvSpPr/>
      </dsp:nvSpPr>
      <dsp:spPr>
        <a:xfrm>
          <a:off x="8346802" y="2607503"/>
          <a:ext cx="1516618" cy="121290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Set up frequent meetings to track progress</a:t>
          </a:r>
        </a:p>
      </dsp:txBody>
      <dsp:txXfrm>
        <a:off x="8382327" y="2643028"/>
        <a:ext cx="1445568" cy="11418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4CA78-1C6A-456D-AB60-698269504A45}" type="datetimeFigureOut">
              <a:rPr lang="en-GB" smtClean="0"/>
              <a:t>16/11/2023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0859A-7B26-4A45-A611-BD52A1271DF7}" type="slidenum">
              <a:rPr lang="en-GB" smtClean="0"/>
              <a:t>‹#›</a:t>
            </a:fld>
            <a:endParaRPr lang="en-GB" dirty="0"/>
          </a:p>
        </p:txBody>
      </p:sp>
    </p:spTree>
    <p:extLst>
      <p:ext uri="{BB962C8B-B14F-4D97-AF65-F5344CB8AC3E}">
        <p14:creationId xmlns:p14="http://schemas.microsoft.com/office/powerpoint/2010/main" val="384264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ndtools.com/a7em9zg/the-five-conversations-framewor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indtools.com/aeeg514/talent-manageme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ndtools.com/aeeg514/talent-managem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Explain the purpose of appraisals, what we want to achieve</a:t>
            </a:r>
          </a:p>
          <a:p>
            <a:pPr lvl="0"/>
            <a:r>
              <a:rPr lang="en-GB" dirty="0"/>
              <a:t>SAY: We will also look at </a:t>
            </a:r>
          </a:p>
          <a:p>
            <a:pPr lvl="0"/>
            <a:r>
              <a:rPr lang="en-GB" dirty="0"/>
              <a:t>How  to approach broach any difficult topics that come up, for example quite often people take the opportunity to discuss a pay</a:t>
            </a:r>
          </a:p>
          <a:p>
            <a:pPr lvl="0"/>
            <a:r>
              <a:rPr lang="en-GB" dirty="0"/>
              <a:t>The best motivational language to use</a:t>
            </a:r>
          </a:p>
          <a:p>
            <a:pPr lvl="0"/>
            <a:r>
              <a:rPr lang="en-GB" dirty="0"/>
              <a:t>How to encourage staff to engage with the process. We ask staff to complete the form prior to their appraisal</a:t>
            </a:r>
          </a:p>
          <a:p>
            <a:pPr lvl="0"/>
            <a:r>
              <a:rPr lang="en-GB" dirty="0"/>
              <a:t> so that they have had a chance to think about the areas covered and their achievements throughout the year </a:t>
            </a:r>
          </a:p>
          <a:p>
            <a:pPr lvl="0"/>
            <a:r>
              <a:rPr lang="en-GB" dirty="0"/>
              <a:t>but that doesn’t guarantee engagement.</a:t>
            </a:r>
          </a:p>
          <a:p>
            <a:pPr lvl="0"/>
            <a:r>
              <a:rPr lang="en-GB" dirty="0"/>
              <a:t>Explain how to set objectives.</a:t>
            </a:r>
          </a:p>
          <a:p>
            <a:r>
              <a:rPr lang="en-GB" dirty="0"/>
              <a:t> </a:t>
            </a:r>
          </a:p>
        </p:txBody>
      </p:sp>
      <p:sp>
        <p:nvSpPr>
          <p:cNvPr id="4" name="Slide Number Placeholder 3"/>
          <p:cNvSpPr>
            <a:spLocks noGrp="1"/>
          </p:cNvSpPr>
          <p:nvPr>
            <p:ph type="sldNum" sz="quarter" idx="5"/>
          </p:nvPr>
        </p:nvSpPr>
        <p:spPr/>
        <p:txBody>
          <a:bodyPr/>
          <a:lstStyle/>
          <a:p>
            <a:fld id="{4690859A-7B26-4A45-A611-BD52A1271DF7}" type="slidenum">
              <a:rPr lang="en-GB" smtClean="0"/>
              <a:t>2</a:t>
            </a:fld>
            <a:endParaRPr lang="en-GB" dirty="0"/>
          </a:p>
        </p:txBody>
      </p:sp>
    </p:spTree>
    <p:extLst>
      <p:ext uri="{BB962C8B-B14F-4D97-AF65-F5344CB8AC3E}">
        <p14:creationId xmlns:p14="http://schemas.microsoft.com/office/powerpoint/2010/main" val="351914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https://goalbuddy.io/smart-goals-2/?gclid=Cj0KCQjw5f2lBhCkARIsAHeTvlhPp6ZN6D_SuFr4BzxtnC13T3wEO3yg83C5zd5y9LCSyf4zgPfPdHsaArPUEALw_wcB</a:t>
            </a:r>
          </a:p>
          <a:p>
            <a:endParaRPr lang="en-GB" dirty="0"/>
          </a:p>
          <a:p>
            <a:r>
              <a:rPr lang="en-GB" dirty="0"/>
              <a:t>What do you think of this as a SMART goal ? l </a:t>
            </a:r>
          </a:p>
        </p:txBody>
      </p:sp>
      <p:sp>
        <p:nvSpPr>
          <p:cNvPr id="4" name="Slide Number Placeholder 3"/>
          <p:cNvSpPr>
            <a:spLocks noGrp="1"/>
          </p:cNvSpPr>
          <p:nvPr>
            <p:ph type="sldNum" sz="quarter" idx="5"/>
          </p:nvPr>
        </p:nvSpPr>
        <p:spPr/>
        <p:txBody>
          <a:bodyPr/>
          <a:lstStyle/>
          <a:p>
            <a:fld id="{4690859A-7B26-4A45-A611-BD52A1271DF7}" type="slidenum">
              <a:rPr lang="en-GB" smtClean="0"/>
              <a:t>13</a:t>
            </a:fld>
            <a:endParaRPr lang="en-GB" dirty="0"/>
          </a:p>
        </p:txBody>
      </p:sp>
    </p:spTree>
    <p:extLst>
      <p:ext uri="{BB962C8B-B14F-4D97-AF65-F5344CB8AC3E}">
        <p14:creationId xmlns:p14="http://schemas.microsoft.com/office/powerpoint/2010/main" val="457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44E9A4E-3E86-4878-BA9D-3B874F46F376}"/>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5E7F1CD9-9ECA-4D29-AA37-C6AEB9A2B28F}"/>
              </a:ext>
            </a:extLst>
          </p:cNvPr>
          <p:cNvSpPr>
            <a:spLocks noGrp="1"/>
          </p:cNvSpPr>
          <p:nvPr>
            <p:ph type="body" idx="1"/>
          </p:nvPr>
        </p:nvSpPr>
        <p:spPr>
          <a:noFill/>
        </p:spPr>
        <p:txBody>
          <a:bodyPr/>
          <a:lstStyle/>
          <a:p>
            <a:endParaRPr lang="en-GB" altLang="en-US" dirty="0"/>
          </a:p>
        </p:txBody>
      </p:sp>
      <p:sp>
        <p:nvSpPr>
          <p:cNvPr id="26628" name="Slide Number Placeholder 3">
            <a:extLst>
              <a:ext uri="{FF2B5EF4-FFF2-40B4-BE49-F238E27FC236}">
                <a16:creationId xmlns:a16="http://schemas.microsoft.com/office/drawing/2014/main" id="{9DD82FB3-5711-4C83-8609-868FB103E7A4}"/>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A92F9F-775C-4C86-9AEC-6603FB7DAD4E}" type="slidenum">
              <a:rPr lang="en-US" altLang="en-US" sz="1200" smtClean="0"/>
              <a:pPr/>
              <a:t>14</a:t>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https://www.trakstar.com/blog-post/how-to-increase-employee-buy-in-to-the-appraisal-process/#:~:text=Give%20employees%20a%20voice.,implement%20changes%20based%20on%20</a:t>
            </a:r>
          </a:p>
          <a:p>
            <a:endParaRPr lang="en-GB" dirty="0"/>
          </a:p>
        </p:txBody>
      </p:sp>
      <p:sp>
        <p:nvSpPr>
          <p:cNvPr id="4" name="Slide Number Placeholder 3"/>
          <p:cNvSpPr>
            <a:spLocks noGrp="1"/>
          </p:cNvSpPr>
          <p:nvPr>
            <p:ph type="sldNum" sz="quarter" idx="5"/>
          </p:nvPr>
        </p:nvSpPr>
        <p:spPr/>
        <p:txBody>
          <a:bodyPr/>
          <a:lstStyle/>
          <a:p>
            <a:fld id="{4690859A-7B26-4A45-A611-BD52A1271DF7}" type="slidenum">
              <a:rPr lang="en-GB" smtClean="0"/>
              <a:t>15</a:t>
            </a:fld>
            <a:endParaRPr lang="en-GB" dirty="0"/>
          </a:p>
        </p:txBody>
      </p:sp>
    </p:spTree>
    <p:extLst>
      <p:ext uri="{BB962C8B-B14F-4D97-AF65-F5344CB8AC3E}">
        <p14:creationId xmlns:p14="http://schemas.microsoft.com/office/powerpoint/2010/main" val="341091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Some examples Address poor performance or conduct </a:t>
            </a:r>
          </a:p>
          <a:p>
            <a:pPr>
              <a:buFont typeface="Arial" panose="020B0604020202020204" pitchFamily="34" charset="0"/>
              <a:buChar char="•"/>
            </a:pPr>
            <a:r>
              <a:rPr lang="en-GB" dirty="0"/>
              <a:t>Deal with personal problems </a:t>
            </a:r>
          </a:p>
          <a:p>
            <a:pPr>
              <a:buFont typeface="Arial" panose="020B0604020202020204" pitchFamily="34" charset="0"/>
              <a:buChar char="•"/>
            </a:pPr>
            <a:r>
              <a:rPr lang="en-GB" dirty="0"/>
              <a:t> Investigate complaints/deal with grievances </a:t>
            </a:r>
          </a:p>
          <a:p>
            <a:pPr>
              <a:buFont typeface="Arial" panose="020B0604020202020204" pitchFamily="34" charset="0"/>
              <a:buChar char="•"/>
            </a:pPr>
            <a:r>
              <a:rPr lang="en-GB" dirty="0"/>
              <a:t>Comfort or reassure someone – for example, if they are to be made redundant </a:t>
            </a:r>
          </a:p>
          <a:p>
            <a:pPr>
              <a:buFont typeface="Arial" panose="020B0604020202020204" pitchFamily="34" charset="0"/>
              <a:buChar char="•"/>
            </a:pPr>
            <a:r>
              <a:rPr lang="en-GB" dirty="0"/>
              <a:t>Tackle personality clashes </a:t>
            </a:r>
          </a:p>
          <a:p>
            <a:pPr>
              <a:buFont typeface="Arial" panose="020B0604020202020204" pitchFamily="34" charset="0"/>
              <a:buChar char="•"/>
            </a:pPr>
            <a:r>
              <a:rPr lang="en-GB" dirty="0"/>
              <a:t>Deal with potentially delicate situations, such as turning down requests for annual leave or to work flexibly, pay rises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conversation usually takes place one-to-one. </a:t>
            </a:r>
          </a:p>
          <a:p>
            <a:endParaRPr lang="en-GB" dirty="0"/>
          </a:p>
        </p:txBody>
      </p:sp>
      <p:sp>
        <p:nvSpPr>
          <p:cNvPr id="4" name="Slide Number Placeholder 3"/>
          <p:cNvSpPr>
            <a:spLocks noGrp="1"/>
          </p:cNvSpPr>
          <p:nvPr>
            <p:ph type="sldNum" sz="quarter" idx="5"/>
          </p:nvPr>
        </p:nvSpPr>
        <p:spPr/>
        <p:txBody>
          <a:bodyPr/>
          <a:lstStyle/>
          <a:p>
            <a:fld id="{4690859A-7B26-4A45-A611-BD52A1271DF7}" type="slidenum">
              <a:rPr lang="en-GB" smtClean="0"/>
              <a:t>17</a:t>
            </a:fld>
            <a:endParaRPr lang="en-GB" dirty="0"/>
          </a:p>
        </p:txBody>
      </p:sp>
    </p:spTree>
    <p:extLst>
      <p:ext uri="{BB962C8B-B14F-4D97-AF65-F5344CB8AC3E}">
        <p14:creationId xmlns:p14="http://schemas.microsoft.com/office/powerpoint/2010/main" val="2588138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need to find the route cause of why performance isn’t at it should be </a:t>
            </a:r>
          </a:p>
        </p:txBody>
      </p:sp>
      <p:sp>
        <p:nvSpPr>
          <p:cNvPr id="4" name="Slide Number Placeholder 3"/>
          <p:cNvSpPr>
            <a:spLocks noGrp="1"/>
          </p:cNvSpPr>
          <p:nvPr>
            <p:ph type="sldNum" sz="quarter" idx="5"/>
          </p:nvPr>
        </p:nvSpPr>
        <p:spPr/>
        <p:txBody>
          <a:bodyPr/>
          <a:lstStyle/>
          <a:p>
            <a:fld id="{4690859A-7B26-4A45-A611-BD52A1271DF7}" type="slidenum">
              <a:rPr lang="en-GB" smtClean="0"/>
              <a:t>18</a:t>
            </a:fld>
            <a:endParaRPr lang="en-GB" dirty="0"/>
          </a:p>
        </p:txBody>
      </p:sp>
    </p:spTree>
    <p:extLst>
      <p:ext uri="{BB962C8B-B14F-4D97-AF65-F5344CB8AC3E}">
        <p14:creationId xmlns:p14="http://schemas.microsoft.com/office/powerpoint/2010/main" val="423904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Acknowledgement – Don’t take the pen  </a:t>
            </a:r>
          </a:p>
          <a:p>
            <a:endParaRPr lang="en-GB" dirty="0"/>
          </a:p>
          <a:p>
            <a:r>
              <a:rPr lang="en-GB" dirty="0"/>
              <a:t>Staying in control The key to managing difficult conversations is control. You need to control the meeting and how it progresses. This means you decide if and when you need to adjourn for a break and what tactics are working and if you need to change your approach. </a:t>
            </a:r>
          </a:p>
          <a:p>
            <a:endParaRPr lang="en-GB" dirty="0"/>
          </a:p>
          <a:p>
            <a:r>
              <a:rPr lang="en-GB" dirty="0"/>
              <a:t>More information can be found here </a:t>
            </a:r>
          </a:p>
          <a:p>
            <a:r>
              <a:rPr lang="en-GB" dirty="0"/>
              <a:t>file:///C:/Users/My%20Laptop/Desktop/OM5%20work%20and%20info/managing%20people/Challenging-conversations-and-how-to-manage-them.pdf</a:t>
            </a:r>
          </a:p>
        </p:txBody>
      </p:sp>
      <p:sp>
        <p:nvSpPr>
          <p:cNvPr id="4" name="Slide Number Placeholder 3"/>
          <p:cNvSpPr>
            <a:spLocks noGrp="1"/>
          </p:cNvSpPr>
          <p:nvPr>
            <p:ph type="sldNum" sz="quarter" idx="5"/>
          </p:nvPr>
        </p:nvSpPr>
        <p:spPr/>
        <p:txBody>
          <a:bodyPr/>
          <a:lstStyle/>
          <a:p>
            <a:fld id="{4690859A-7B26-4A45-A611-BD52A1271DF7}" type="slidenum">
              <a:rPr lang="en-GB" smtClean="0"/>
              <a:t>19</a:t>
            </a:fld>
            <a:endParaRPr lang="en-GB" dirty="0"/>
          </a:p>
        </p:txBody>
      </p:sp>
    </p:spTree>
    <p:extLst>
      <p:ext uri="{BB962C8B-B14F-4D97-AF65-F5344CB8AC3E}">
        <p14:creationId xmlns:p14="http://schemas.microsoft.com/office/powerpoint/2010/main" val="378781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GIVING CONSTRUCTIVE FEEDBACK</a:t>
            </a:r>
          </a:p>
          <a:p>
            <a:r>
              <a:rPr lang="en-GB" sz="1200" b="1"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Performance feedback can be given two ways: through constructive feedback or through praise and criticism.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Don't fall into the trap of giving praise and criticism on employee performance.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Constructive feedback</a:t>
            </a:r>
            <a:r>
              <a:rPr lang="en-GB" sz="1200" kern="1200" dirty="0">
                <a:solidFill>
                  <a:schemeClr val="tx1"/>
                </a:solidFill>
                <a:effectLst/>
                <a:latin typeface="+mn-lt"/>
                <a:ea typeface="+mn-ea"/>
                <a:cs typeface="+mn-cs"/>
              </a:rPr>
              <a:t> is information-specific, issue-focused, and based on observations. It comes in two varieties:</a:t>
            </a:r>
          </a:p>
          <a:p>
            <a:r>
              <a:rPr lang="en-GB" sz="1200" kern="1200" dirty="0">
                <a:solidFill>
                  <a:schemeClr val="tx1"/>
                </a:solidFill>
                <a:effectLst/>
                <a:latin typeface="+mn-lt"/>
                <a:ea typeface="+mn-ea"/>
                <a:cs typeface="+mn-cs"/>
              </a:rPr>
              <a:t>• 	Positive feedback is news or input to an employee about an effort well done. </a:t>
            </a:r>
          </a:p>
          <a:p>
            <a:r>
              <a:rPr lang="en-GB" sz="1200" kern="1200" dirty="0">
                <a:solidFill>
                  <a:schemeClr val="tx1"/>
                </a:solidFill>
                <a:effectLst/>
                <a:latin typeface="+mn-lt"/>
                <a:ea typeface="+mn-ea"/>
                <a:cs typeface="+mn-cs"/>
              </a:rPr>
              <a:t>• 	Negative feedback is news to an employee about an effort that needs improvement. Negative feedback doesn't mean a terrible performance, but rather a performance in which the outcomes delivered should be better. So negative is not a negative word in this case.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Praise and criticism</a:t>
            </a:r>
            <a:r>
              <a:rPr lang="en-GB" sz="1200" kern="1200" dirty="0">
                <a:solidFill>
                  <a:schemeClr val="tx1"/>
                </a:solidFill>
                <a:effectLst/>
                <a:latin typeface="+mn-lt"/>
                <a:ea typeface="+mn-ea"/>
                <a:cs typeface="+mn-cs"/>
              </a:rPr>
              <a:t> are both personal judgments about a performance effort or outcome, with praise being a favourable judgment and criticism, an unfavourable judgment.  Information given is general and vague, focused on the person, and based on opinions or feelings. </a:t>
            </a:r>
          </a:p>
          <a:p>
            <a:r>
              <a:rPr lang="en-GB" sz="1200" b="1" kern="1200" dirty="0">
                <a:solidFill>
                  <a:schemeClr val="tx1"/>
                </a:solidFill>
                <a:effectLst/>
                <a:latin typeface="+mn-lt"/>
                <a:ea typeface="+mn-ea"/>
                <a:cs typeface="+mn-cs"/>
              </a:rPr>
              <a:t>The guidelines for giving constructive feedback fall into four categories: content, manner, timing, and frequency.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Content</a:t>
            </a:r>
          </a:p>
          <a:p>
            <a:r>
              <a:rPr lang="en-GB" sz="1200" kern="1200" dirty="0">
                <a:solidFill>
                  <a:schemeClr val="tx1"/>
                </a:solidFill>
                <a:effectLst/>
                <a:latin typeface="+mn-lt"/>
                <a:ea typeface="+mn-ea"/>
                <a:cs typeface="+mn-cs"/>
              </a:rPr>
              <a:t>Content is what you say in the constructive feedback.</a:t>
            </a:r>
          </a:p>
          <a:p>
            <a:r>
              <a:rPr lang="en-GB" sz="1200" b="1" kern="1200" dirty="0">
                <a:solidFill>
                  <a:schemeClr val="tx1"/>
                </a:solidFill>
                <a:effectLst/>
                <a:latin typeface="+mn-lt"/>
                <a:ea typeface="+mn-ea"/>
                <a:cs typeface="+mn-cs"/>
              </a:rPr>
              <a:t>In your first sentence, identify the topic or issue that the feedback will be about.</a:t>
            </a:r>
          </a:p>
          <a:p>
            <a:r>
              <a:rPr lang="en-GB" sz="1200" b="1" kern="1200" dirty="0">
                <a:solidFill>
                  <a:schemeClr val="tx1"/>
                </a:solidFill>
                <a:effectLst/>
                <a:latin typeface="+mn-lt"/>
                <a:ea typeface="+mn-ea"/>
                <a:cs typeface="+mn-cs"/>
              </a:rPr>
              <a:t>Provide the specifics of what occurred.</a:t>
            </a:r>
          </a:p>
          <a:p>
            <a:r>
              <a:rPr lang="en-GB" sz="1200" kern="1200" dirty="0">
                <a:solidFill>
                  <a:schemeClr val="tx1"/>
                </a:solidFill>
                <a:effectLst/>
                <a:latin typeface="+mn-lt"/>
                <a:ea typeface="+mn-ea"/>
                <a:cs typeface="+mn-cs"/>
              </a:rPr>
              <a:t>Without the specifics, you only have praise or criticism. Start each key point with an "I" message, such as, "I have noticed," "I have observed," "I have seen," or when the need exists to pass on feedback from others, "I have had reported to me." "I" messages help you be issue-focused and get into the specifics.</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Manner</a:t>
            </a:r>
          </a:p>
          <a:p>
            <a:r>
              <a:rPr lang="en-GB" sz="1200" kern="1200" dirty="0">
                <a:solidFill>
                  <a:schemeClr val="tx1"/>
                </a:solidFill>
                <a:effectLst/>
                <a:latin typeface="+mn-lt"/>
                <a:ea typeface="+mn-ea"/>
                <a:cs typeface="+mn-cs"/>
              </a:rPr>
              <a:t>Manner is how you say the constructive feedback. As you may know, how you say something often carries more weight than what you have to say — manner is an important element when giving feedback.</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Be direct when delivering your message.</a:t>
            </a:r>
            <a:r>
              <a:rPr lang="en-GB" sz="1200" kern="1200" dirty="0">
                <a:solidFill>
                  <a:schemeClr val="tx1"/>
                </a:solidFill>
                <a:effectLst/>
                <a:latin typeface="+mn-lt"/>
                <a:ea typeface="+mn-ea"/>
                <a:cs typeface="+mn-cs"/>
              </a:rPr>
              <a:t> Get to the point and avoid beating around the bush. Both negative and positive feedback should be given in a straightforward manner.</a:t>
            </a:r>
          </a:p>
          <a:p>
            <a:r>
              <a:rPr lang="en-GB" sz="1200" b="1" kern="1200" dirty="0">
                <a:solidFill>
                  <a:schemeClr val="tx1"/>
                </a:solidFill>
                <a:effectLst/>
                <a:latin typeface="+mn-lt"/>
                <a:ea typeface="+mn-ea"/>
                <a:cs typeface="+mn-cs"/>
              </a:rPr>
              <a:t>Avoid "need to" phrases, which send implied messages that something that didn't go well.</a:t>
            </a:r>
            <a:r>
              <a:rPr lang="en-GB" sz="1200" kern="1200" dirty="0">
                <a:solidFill>
                  <a:schemeClr val="tx1"/>
                </a:solidFill>
                <a:effectLst/>
                <a:latin typeface="+mn-lt"/>
                <a:ea typeface="+mn-ea"/>
                <a:cs typeface="+mn-cs"/>
              </a:rPr>
              <a:t> For example, "Jane, you need to get your reports turned in on time, and you need to spell check them." This message is not really performance feedback. It implies that Jane did not do something well with her reports, but it doesn't report exactly what happened. Providing clarity on what occurred is the aim of feedback.</a:t>
            </a:r>
          </a:p>
          <a:p>
            <a:r>
              <a:rPr lang="en-GB" sz="1200" b="1" kern="1200" dirty="0">
                <a:solidFill>
                  <a:schemeClr val="tx1"/>
                </a:solidFill>
                <a:effectLst/>
                <a:latin typeface="+mn-lt"/>
                <a:ea typeface="+mn-ea"/>
                <a:cs typeface="+mn-cs"/>
              </a:rPr>
              <a:t>Be sincere and avoid giving mixed messages.</a:t>
            </a:r>
            <a:r>
              <a:rPr lang="en-GB" sz="1200" kern="1200" dirty="0">
                <a:solidFill>
                  <a:schemeClr val="tx1"/>
                </a:solidFill>
                <a:effectLst/>
                <a:latin typeface="+mn-lt"/>
                <a:ea typeface="+mn-ea"/>
                <a:cs typeface="+mn-cs"/>
              </a:rPr>
              <a:t> Sincerity says that you mean what you say with care and respect. Mixed messages are referred to as "yes, but" messages. For example, "John, you have worked hard on this project, but. . . ." What follows is something the person is not doing well and is the real point of the message. The word "but," along with its cousins "however" and "although," when said in the middle of a thought, create contradictions or mixed messages. In essence, putting "but" in the middle tells the other person, "Don't believe a thing I said before."</a:t>
            </a:r>
          </a:p>
          <a:p>
            <a:endParaRPr lang="en-GB" dirty="0"/>
          </a:p>
        </p:txBody>
      </p:sp>
      <p:sp>
        <p:nvSpPr>
          <p:cNvPr id="4" name="Slide Number Placeholder 3"/>
          <p:cNvSpPr>
            <a:spLocks noGrp="1"/>
          </p:cNvSpPr>
          <p:nvPr>
            <p:ph type="sldNum" sz="quarter" idx="5"/>
          </p:nvPr>
        </p:nvSpPr>
        <p:spPr/>
        <p:txBody>
          <a:bodyPr/>
          <a:lstStyle/>
          <a:p>
            <a:fld id="{4690859A-7B26-4A45-A611-BD52A1271DF7}" type="slidenum">
              <a:rPr lang="en-GB" smtClean="0"/>
              <a:t>21</a:t>
            </a:fld>
            <a:endParaRPr lang="en-GB" dirty="0"/>
          </a:p>
        </p:txBody>
      </p:sp>
    </p:spTree>
    <p:extLst>
      <p:ext uri="{BB962C8B-B14F-4D97-AF65-F5344CB8AC3E}">
        <p14:creationId xmlns:p14="http://schemas.microsoft.com/office/powerpoint/2010/main" val="3487792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the following statements .</a:t>
            </a:r>
          </a:p>
          <a:p>
            <a:endParaRPr lang="en-GB" dirty="0"/>
          </a:p>
          <a:p>
            <a:r>
              <a:rPr lang="en-GB" dirty="0"/>
              <a:t>What do you think of these . Could any of these help you with opening up a conversation</a:t>
            </a:r>
          </a:p>
          <a:p>
            <a:endParaRPr lang="en-GB" dirty="0"/>
          </a:p>
          <a:p>
            <a:r>
              <a:rPr lang="en-GB" dirty="0" err="1"/>
              <a:t>Consdier</a:t>
            </a:r>
            <a:r>
              <a:rPr lang="en-GB" dirty="0"/>
              <a:t> voice  tone. </a:t>
            </a:r>
          </a:p>
          <a:p>
            <a:endParaRPr lang="en-GB" dirty="0"/>
          </a:p>
          <a:p>
            <a:r>
              <a:rPr lang="en-GB" dirty="0"/>
              <a:t>Discuss  passive/ aggressive and the impact </a:t>
            </a:r>
          </a:p>
        </p:txBody>
      </p:sp>
      <p:sp>
        <p:nvSpPr>
          <p:cNvPr id="4" name="Slide Number Placeholder 3"/>
          <p:cNvSpPr>
            <a:spLocks noGrp="1"/>
          </p:cNvSpPr>
          <p:nvPr>
            <p:ph type="sldNum" sz="quarter" idx="5"/>
          </p:nvPr>
        </p:nvSpPr>
        <p:spPr/>
        <p:txBody>
          <a:bodyPr/>
          <a:lstStyle/>
          <a:p>
            <a:fld id="{4690859A-7B26-4A45-A611-BD52A1271DF7}" type="slidenum">
              <a:rPr lang="en-GB" smtClean="0"/>
              <a:t>22</a:t>
            </a:fld>
            <a:endParaRPr lang="en-GB" dirty="0"/>
          </a:p>
        </p:txBody>
      </p:sp>
    </p:spTree>
    <p:extLst>
      <p:ext uri="{BB962C8B-B14F-4D97-AF65-F5344CB8AC3E}">
        <p14:creationId xmlns:p14="http://schemas.microsoft.com/office/powerpoint/2010/main" val="49109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hard to know how to respond when you are put on the spot ! Or you weren’t expecting that question and it takes you off track.</a:t>
            </a:r>
          </a:p>
          <a:p>
            <a:r>
              <a:rPr lang="en-GB" dirty="0"/>
              <a:t>Some hints and tips  </a:t>
            </a:r>
          </a:p>
        </p:txBody>
      </p:sp>
      <p:sp>
        <p:nvSpPr>
          <p:cNvPr id="4" name="Slide Number Placeholder 3"/>
          <p:cNvSpPr>
            <a:spLocks noGrp="1"/>
          </p:cNvSpPr>
          <p:nvPr>
            <p:ph type="sldNum" sz="quarter" idx="5"/>
          </p:nvPr>
        </p:nvSpPr>
        <p:spPr/>
        <p:txBody>
          <a:bodyPr/>
          <a:lstStyle/>
          <a:p>
            <a:fld id="{4690859A-7B26-4A45-A611-BD52A1271DF7}" type="slidenum">
              <a:rPr lang="en-GB" smtClean="0"/>
              <a:t>23</a:t>
            </a:fld>
            <a:endParaRPr lang="en-GB" dirty="0"/>
          </a:p>
        </p:txBody>
      </p:sp>
    </p:spTree>
    <p:extLst>
      <p:ext uri="{BB962C8B-B14F-4D97-AF65-F5344CB8AC3E}">
        <p14:creationId xmlns:p14="http://schemas.microsoft.com/office/powerpoint/2010/main" val="3186706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 answers and actions on flip chart . </a:t>
            </a:r>
          </a:p>
        </p:txBody>
      </p:sp>
      <p:sp>
        <p:nvSpPr>
          <p:cNvPr id="4" name="Slide Number Placeholder 3"/>
          <p:cNvSpPr>
            <a:spLocks noGrp="1"/>
          </p:cNvSpPr>
          <p:nvPr>
            <p:ph type="sldNum" sz="quarter" idx="5"/>
          </p:nvPr>
        </p:nvSpPr>
        <p:spPr/>
        <p:txBody>
          <a:bodyPr/>
          <a:lstStyle/>
          <a:p>
            <a:fld id="{4690859A-7B26-4A45-A611-BD52A1271DF7}" type="slidenum">
              <a:rPr lang="en-GB" smtClean="0"/>
              <a:t>26</a:t>
            </a:fld>
            <a:endParaRPr lang="en-GB" dirty="0"/>
          </a:p>
        </p:txBody>
      </p:sp>
    </p:spTree>
    <p:extLst>
      <p:ext uri="{BB962C8B-B14F-4D97-AF65-F5344CB8AC3E}">
        <p14:creationId xmlns:p14="http://schemas.microsoft.com/office/powerpoint/2010/main" val="335577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 the CIPD guides and fact sheets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https://www.managementstudyguide.com/performance-appraisal.htm</a:t>
            </a:r>
          </a:p>
          <a:p>
            <a:endParaRPr lang="en-GB" dirty="0"/>
          </a:p>
          <a:p>
            <a:r>
              <a:rPr lang="en-GB" dirty="0"/>
              <a:t>https://www.cipd.org/uk/knowledge/factsheets/performance-factsheet/#:~:text='Performance%20management'%20describes%20the%20attempt,line%20with%20an%20organisation’s%</a:t>
            </a:r>
          </a:p>
          <a:p>
            <a:r>
              <a:rPr lang="en-GB" dirty="0"/>
              <a:t>This is an excellent fact sheet from CIPD is managers need further information u</a:t>
            </a:r>
          </a:p>
        </p:txBody>
      </p:sp>
      <p:sp>
        <p:nvSpPr>
          <p:cNvPr id="4" name="Slide Number Placeholder 3"/>
          <p:cNvSpPr>
            <a:spLocks noGrp="1"/>
          </p:cNvSpPr>
          <p:nvPr>
            <p:ph type="sldNum" sz="quarter" idx="5"/>
          </p:nvPr>
        </p:nvSpPr>
        <p:spPr/>
        <p:txBody>
          <a:bodyPr/>
          <a:lstStyle/>
          <a:p>
            <a:fld id="{4690859A-7B26-4A45-A611-BD52A1271DF7}" type="slidenum">
              <a:rPr lang="en-GB" smtClean="0"/>
              <a:t>4</a:t>
            </a:fld>
            <a:endParaRPr lang="en-GB" dirty="0"/>
          </a:p>
        </p:txBody>
      </p:sp>
    </p:spTree>
    <p:extLst>
      <p:ext uri="{BB962C8B-B14F-4D97-AF65-F5344CB8AC3E}">
        <p14:creationId xmlns:p14="http://schemas.microsoft.com/office/powerpoint/2010/main" val="68091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CEDAR is a framework that can be used to structure feedback </a:t>
            </a:r>
            <a:r>
              <a:rPr lang="en-GB" sz="1200" b="0" i="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conversations</a:t>
            </a:r>
            <a:r>
              <a:rPr lang="en-GB" sz="1200" b="0" i="0" kern="1200" dirty="0">
                <a:solidFill>
                  <a:schemeClr val="tx1"/>
                </a:solidFill>
                <a:effectLst/>
                <a:latin typeface="+mn-lt"/>
                <a:ea typeface="+mn-ea"/>
                <a:cs typeface="+mn-cs"/>
              </a:rPr>
              <a:t> in a positive way by allowing the receiver to take the lead in discussions about his or her performance.</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first step is to set the context so that your mentee can see how the feedback fits into their overall performance.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Then describe specific examples to illustrate the situation clearly. In many cases, your mentee will identify examples for themselves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next step is to help your mentee explore </a:t>
            </a:r>
            <a:r>
              <a:rPr lang="en-GB" sz="1200" b="1" i="1" kern="1200" dirty="0">
                <a:solidFill>
                  <a:schemeClr val="tx1"/>
                </a:solidFill>
                <a:effectLst/>
                <a:latin typeface="+mn-lt"/>
                <a:ea typeface="+mn-ea"/>
                <a:cs typeface="+mn-cs"/>
              </a:rPr>
              <a:t>why</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they are where they are. Understanding what’s behind their performance is essential to learning, whether the feedback is about an area of strength or a gap.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Up to this point the conversation has built awareness; the next step is for your mentee to apply that understanding and decide what actions will be important going forward. Unless they are inexperienced in their role, always encourage them to lead this step</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Following up to support and embed any new behaviours is critical.  </a:t>
            </a:r>
          </a:p>
        </p:txBody>
      </p:sp>
      <p:sp>
        <p:nvSpPr>
          <p:cNvPr id="4" name="Slide Number Placeholder 3"/>
          <p:cNvSpPr>
            <a:spLocks noGrp="1"/>
          </p:cNvSpPr>
          <p:nvPr>
            <p:ph type="sldNum" sz="quarter" idx="5"/>
          </p:nvPr>
        </p:nvSpPr>
        <p:spPr/>
        <p:txBody>
          <a:bodyPr/>
          <a:lstStyle/>
          <a:p>
            <a:fld id="{4690859A-7B26-4A45-A611-BD52A1271DF7}" type="slidenum">
              <a:rPr lang="en-GB" smtClean="0"/>
              <a:t>28</a:t>
            </a:fld>
            <a:endParaRPr lang="en-GB" dirty="0"/>
          </a:p>
        </p:txBody>
      </p:sp>
    </p:spTree>
    <p:extLst>
      <p:ext uri="{BB962C8B-B14F-4D97-AF65-F5344CB8AC3E}">
        <p14:creationId xmlns:p14="http://schemas.microsoft.com/office/powerpoint/2010/main" val="147303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https://www.mindtools.com/aeeg514/talent-management</a:t>
            </a:r>
            <a:endParaRPr lang="en-GB" dirty="0"/>
          </a:p>
          <a:p>
            <a:endParaRPr lang="en-GB" dirty="0"/>
          </a:p>
        </p:txBody>
      </p:sp>
      <p:sp>
        <p:nvSpPr>
          <p:cNvPr id="4" name="Slide Number Placeholder 3"/>
          <p:cNvSpPr>
            <a:spLocks noGrp="1"/>
          </p:cNvSpPr>
          <p:nvPr>
            <p:ph type="sldNum" sz="quarter" idx="5"/>
          </p:nvPr>
        </p:nvSpPr>
        <p:spPr/>
        <p:txBody>
          <a:bodyPr/>
          <a:lstStyle/>
          <a:p>
            <a:fld id="{4690859A-7B26-4A45-A611-BD52A1271DF7}" type="slidenum">
              <a:rPr lang="en-GB" smtClean="0"/>
              <a:t>29</a:t>
            </a:fld>
            <a:endParaRPr lang="en-GB" dirty="0"/>
          </a:p>
        </p:txBody>
      </p:sp>
    </p:spTree>
    <p:extLst>
      <p:ext uri="{BB962C8B-B14F-4D97-AF65-F5344CB8AC3E}">
        <p14:creationId xmlns:p14="http://schemas.microsoft.com/office/powerpoint/2010/main" val="23055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What do you do in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extLst>
                    <a:ext uri="{A12FA001-AC4F-418D-AE19-62706E023703}">
                      <ahyp:hlinkClr xmlns:ahyp="http://schemas.microsoft.com/office/drawing/2018/hyperlinkcolor" val="tx"/>
                    </a:ext>
                  </a:extLst>
                </a:hlinkClick>
              </a:rPr>
              <a:t>https://www.mindtools.com/aeeg514/talent-management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learners to read this article on Talent management , it helps to put it into context with performance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690859A-7B26-4A45-A611-BD52A1271DF7}" type="slidenum">
              <a:rPr lang="en-GB" smtClean="0"/>
              <a:t>30</a:t>
            </a:fld>
            <a:endParaRPr lang="en-GB" dirty="0"/>
          </a:p>
        </p:txBody>
      </p:sp>
    </p:spTree>
    <p:extLst>
      <p:ext uri="{BB962C8B-B14F-4D97-AF65-F5344CB8AC3E}">
        <p14:creationId xmlns:p14="http://schemas.microsoft.com/office/powerpoint/2010/main" val="413953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Potential/ Performance grid is how managers assess their people and identify talent within their organisational</a:t>
            </a:r>
          </a:p>
          <a:p>
            <a:endParaRPr lang="en-GB" dirty="0"/>
          </a:p>
          <a:p>
            <a:r>
              <a:rPr lang="en-GB" dirty="0"/>
              <a:t>Really helpful to identify potential talent and plan for the transition of talent ( often called succession planning )  Talent </a:t>
            </a:r>
          </a:p>
        </p:txBody>
      </p:sp>
      <p:sp>
        <p:nvSpPr>
          <p:cNvPr id="4" name="Slide Number Placeholder 3"/>
          <p:cNvSpPr>
            <a:spLocks noGrp="1"/>
          </p:cNvSpPr>
          <p:nvPr>
            <p:ph type="sldNum" sz="quarter" idx="5"/>
          </p:nvPr>
        </p:nvSpPr>
        <p:spPr/>
        <p:txBody>
          <a:bodyPr/>
          <a:lstStyle/>
          <a:p>
            <a:fld id="{4690859A-7B26-4A45-A611-BD52A1271DF7}" type="slidenum">
              <a:rPr lang="en-GB" smtClean="0"/>
              <a:t>31</a:t>
            </a:fld>
            <a:endParaRPr lang="en-GB" dirty="0"/>
          </a:p>
        </p:txBody>
      </p:sp>
    </p:spTree>
    <p:extLst>
      <p:ext uri="{BB962C8B-B14F-4D97-AF65-F5344CB8AC3E}">
        <p14:creationId xmlns:p14="http://schemas.microsoft.com/office/powerpoint/2010/main" val="634539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ASK: Why do you think feedback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Feedback is critical to supporting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How can you change  or improve performance if you don’t know what it is you need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Absence of feedback just perpetuate poor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It also helps to reinforce good performance and encourage people to continue doing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You will need to be able to give your team members feedback that is clear, specific, and honest, but also not judgemental nor overly negative. Focusing on negatives can discourage the individuals you work with. </a:t>
            </a:r>
            <a:endParaRPr lang="en-GB" dirty="0"/>
          </a:p>
          <a:p>
            <a:endParaRPr lang="en-GB" dirty="0"/>
          </a:p>
          <a:p>
            <a:pPr marL="171450" indent="-171450">
              <a:buFont typeface="Arial" panose="020B0604020202020204" pitchFamily="34" charset="0"/>
              <a:buChar char="•"/>
            </a:pPr>
            <a:r>
              <a:rPr lang="en-GB" dirty="0"/>
              <a:t>Developmental feedback  - What do you need to do to improve </a:t>
            </a:r>
            <a:r>
              <a:rPr lang="en-GB"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Encouragement - there will be times when the purpose of feedback is to offer validation and encouragement. Team members successes should also be celebrated.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Builds Trust - most important thing about quality feedback is that it be honest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Regular, honest and constructive feedback will ensure that the manager / team member relationship remains unbiased and objective.</a:t>
            </a:r>
            <a:endParaRPr lang="en-GB" dirty="0"/>
          </a:p>
        </p:txBody>
      </p:sp>
      <p:sp>
        <p:nvSpPr>
          <p:cNvPr id="4" name="Slide Number Placeholder 3"/>
          <p:cNvSpPr>
            <a:spLocks noGrp="1"/>
          </p:cNvSpPr>
          <p:nvPr>
            <p:ph type="sldNum" sz="quarter" idx="5"/>
          </p:nvPr>
        </p:nvSpPr>
        <p:spPr/>
        <p:txBody>
          <a:bodyPr/>
          <a:lstStyle/>
          <a:p>
            <a:fld id="{4690859A-7B26-4A45-A611-BD52A1271DF7}" type="slidenum">
              <a:rPr lang="en-GB" smtClean="0"/>
              <a:t>32</a:t>
            </a:fld>
            <a:endParaRPr lang="en-GB" dirty="0"/>
          </a:p>
        </p:txBody>
      </p:sp>
    </p:spTree>
    <p:extLst>
      <p:ext uri="{BB962C8B-B14F-4D97-AF65-F5344CB8AC3E}">
        <p14:creationId xmlns:p14="http://schemas.microsoft.com/office/powerpoint/2010/main" val="121070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link for information on giving feedback </a:t>
            </a:r>
          </a:p>
        </p:txBody>
      </p:sp>
      <p:sp>
        <p:nvSpPr>
          <p:cNvPr id="4" name="Slide Number Placeholder 3"/>
          <p:cNvSpPr>
            <a:spLocks noGrp="1"/>
          </p:cNvSpPr>
          <p:nvPr>
            <p:ph type="sldNum" sz="quarter" idx="5"/>
          </p:nvPr>
        </p:nvSpPr>
        <p:spPr/>
        <p:txBody>
          <a:bodyPr/>
          <a:lstStyle/>
          <a:p>
            <a:fld id="{4690859A-7B26-4A45-A611-BD52A1271DF7}" type="slidenum">
              <a:rPr lang="en-GB" smtClean="0"/>
              <a:t>37</a:t>
            </a:fld>
            <a:endParaRPr lang="en-GB" dirty="0"/>
          </a:p>
        </p:txBody>
      </p:sp>
    </p:spTree>
    <p:extLst>
      <p:ext uri="{BB962C8B-B14F-4D97-AF65-F5344CB8AC3E}">
        <p14:creationId xmlns:p14="http://schemas.microsoft.com/office/powerpoint/2010/main" val="313473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conclusions can you draw from this? </a:t>
            </a:r>
          </a:p>
          <a:p>
            <a:r>
              <a:rPr lang="en-GB" dirty="0"/>
              <a:t>In essence appraisals are  really important  and a key part of driving the business whatever that business is</a:t>
            </a:r>
          </a:p>
        </p:txBody>
      </p:sp>
      <p:sp>
        <p:nvSpPr>
          <p:cNvPr id="4" name="Slide Number Placeholder 3"/>
          <p:cNvSpPr>
            <a:spLocks noGrp="1"/>
          </p:cNvSpPr>
          <p:nvPr>
            <p:ph type="sldNum" sz="quarter" idx="5"/>
          </p:nvPr>
        </p:nvSpPr>
        <p:spPr/>
        <p:txBody>
          <a:bodyPr/>
          <a:lstStyle/>
          <a:p>
            <a:fld id="{4690859A-7B26-4A45-A611-BD52A1271DF7}" type="slidenum">
              <a:rPr lang="en-GB" smtClean="0"/>
              <a:t>5</a:t>
            </a:fld>
            <a:endParaRPr lang="en-GB" dirty="0"/>
          </a:p>
        </p:txBody>
      </p:sp>
    </p:spTree>
    <p:extLst>
      <p:ext uri="{BB962C8B-B14F-4D97-AF65-F5344CB8AC3E}">
        <p14:creationId xmlns:p14="http://schemas.microsoft.com/office/powerpoint/2010/main" val="47894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goes wrong with  the appraisal process , why don’t people buy in ?</a:t>
            </a:r>
          </a:p>
        </p:txBody>
      </p:sp>
      <p:sp>
        <p:nvSpPr>
          <p:cNvPr id="4" name="Slide Number Placeholder 3"/>
          <p:cNvSpPr>
            <a:spLocks noGrp="1"/>
          </p:cNvSpPr>
          <p:nvPr>
            <p:ph type="sldNum" sz="quarter" idx="5"/>
          </p:nvPr>
        </p:nvSpPr>
        <p:spPr/>
        <p:txBody>
          <a:bodyPr/>
          <a:lstStyle/>
          <a:p>
            <a:fld id="{4690859A-7B26-4A45-A611-BD52A1271DF7}" type="slidenum">
              <a:rPr lang="en-GB" smtClean="0"/>
              <a:t>6</a:t>
            </a:fld>
            <a:endParaRPr lang="en-GB" dirty="0"/>
          </a:p>
        </p:txBody>
      </p:sp>
    </p:spTree>
    <p:extLst>
      <p:ext uri="{BB962C8B-B14F-4D97-AF65-F5344CB8AC3E}">
        <p14:creationId xmlns:p14="http://schemas.microsoft.com/office/powerpoint/2010/main" val="239379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holding an appraisal meeting with you DR doesn’t just start with the meeting . This is what the cycle of performance management should look like . This will fit into your appraisal system. This highlights the stages you as a leader should be undertaking with your teams .</a:t>
            </a:r>
          </a:p>
          <a:p>
            <a:r>
              <a:rPr lang="en-GB" dirty="0"/>
              <a:t>Discuss each stage and what you do/ should be doing.  SMART objectives into planning .  </a:t>
            </a:r>
          </a:p>
        </p:txBody>
      </p:sp>
      <p:sp>
        <p:nvSpPr>
          <p:cNvPr id="4" name="Slide Number Placeholder 3"/>
          <p:cNvSpPr>
            <a:spLocks noGrp="1"/>
          </p:cNvSpPr>
          <p:nvPr>
            <p:ph type="sldNum" sz="quarter" idx="5"/>
          </p:nvPr>
        </p:nvSpPr>
        <p:spPr/>
        <p:txBody>
          <a:bodyPr/>
          <a:lstStyle/>
          <a:p>
            <a:fld id="{4690859A-7B26-4A45-A611-BD52A1271DF7}" type="slidenum">
              <a:rPr lang="en-GB" smtClean="0"/>
              <a:t>7</a:t>
            </a:fld>
            <a:endParaRPr lang="en-GB" dirty="0"/>
          </a:p>
        </p:txBody>
      </p:sp>
    </p:spTree>
    <p:extLst>
      <p:ext uri="{BB962C8B-B14F-4D97-AF65-F5344CB8AC3E}">
        <p14:creationId xmlns:p14="http://schemas.microsoft.com/office/powerpoint/2010/main" val="54150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apprasail form for reference . </a:t>
            </a:r>
          </a:p>
          <a:p>
            <a:r>
              <a:rPr lang="en-GB" dirty="0"/>
              <a:t>Ask the learners , is there any aspect they feel uncomfortable with or struggle with ?</a:t>
            </a:r>
          </a:p>
        </p:txBody>
      </p:sp>
      <p:sp>
        <p:nvSpPr>
          <p:cNvPr id="4" name="Slide Number Placeholder 3"/>
          <p:cNvSpPr>
            <a:spLocks noGrp="1"/>
          </p:cNvSpPr>
          <p:nvPr>
            <p:ph type="sldNum" sz="quarter" idx="5"/>
          </p:nvPr>
        </p:nvSpPr>
        <p:spPr/>
        <p:txBody>
          <a:bodyPr/>
          <a:lstStyle/>
          <a:p>
            <a:fld id="{4690859A-7B26-4A45-A611-BD52A1271DF7}" type="slidenum">
              <a:rPr lang="en-GB" smtClean="0"/>
              <a:t>8</a:t>
            </a:fld>
            <a:endParaRPr lang="en-GB" dirty="0"/>
          </a:p>
        </p:txBody>
      </p:sp>
    </p:spTree>
    <p:extLst>
      <p:ext uri="{BB962C8B-B14F-4D97-AF65-F5344CB8AC3E}">
        <p14:creationId xmlns:p14="http://schemas.microsoft.com/office/powerpoint/2010/main" val="103211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Whatever you organisation's appraisal system is and how it works , you still need to ensure you’ve covered off these stages . </a:t>
            </a:r>
          </a:p>
          <a:p>
            <a:r>
              <a:rPr lang="en-GB" dirty="0"/>
              <a:t>The planning stage &amp; Review stage are as key as the appraisal meeting itself .</a:t>
            </a:r>
          </a:p>
          <a:p>
            <a:r>
              <a:rPr lang="en-GB" sz="1200" kern="1200" dirty="0">
                <a:solidFill>
                  <a:schemeClr val="tx1"/>
                </a:solidFill>
                <a:effectLst/>
                <a:latin typeface="+mn-lt"/>
                <a:ea typeface="+mn-ea"/>
                <a:cs typeface="+mn-cs"/>
              </a:rPr>
              <a:t>Ensure you identify ways to undertake fair and objective formal assessment, for instance, observations, skills tests, assessment centres, etc.</a:t>
            </a:r>
          </a:p>
          <a:p>
            <a:r>
              <a:rPr lang="en-GB" sz="1200" kern="1200" dirty="0">
                <a:solidFill>
                  <a:schemeClr val="tx1"/>
                </a:solidFill>
                <a:effectLst/>
                <a:latin typeface="+mn-lt"/>
                <a:ea typeface="+mn-ea"/>
                <a:cs typeface="+mn-cs"/>
              </a:rPr>
              <a:t>Know and understand performance standards to enable you to identify and set objectives .</a:t>
            </a:r>
          </a:p>
          <a:p>
            <a:r>
              <a:rPr lang="en-GB" sz="1200" kern="1200" dirty="0">
                <a:solidFill>
                  <a:schemeClr val="tx1"/>
                </a:solidFill>
                <a:effectLst/>
                <a:latin typeface="+mn-lt"/>
                <a:ea typeface="+mn-ea"/>
                <a:cs typeface="+mn-cs"/>
              </a:rPr>
              <a:t>The plan stage is the opportunity to communicate and encourage your  employees to prep for their appraisal and for you to prep too </a:t>
            </a:r>
          </a:p>
          <a:p>
            <a:r>
              <a:rPr lang="en-GB" sz="1200" kern="1200" dirty="0">
                <a:solidFill>
                  <a:schemeClr val="tx1"/>
                </a:solidFill>
                <a:effectLst/>
                <a:latin typeface="+mn-lt"/>
                <a:ea typeface="+mn-ea"/>
                <a:cs typeface="+mn-cs"/>
              </a:rPr>
              <a:t>Explain what SMART (specific, measurable, agreed, realistic and time bound) stands for and illustrate with an example.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would you set standards, for instance, so many calls per hour, number of appointments, number of client visits, etc?  Try to give an example for one of your team members.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Once you have identified performance standards in 2.3, explain how you would measure against these standards.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Execute is the meeting itself , where you want to haver a 2 way conversation about performance, development , and generally the wellbeing of your employee .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Review is important to ensure you track progress , deliver any ongoing feedback . Next steps re development , what support might your employee need </a:t>
            </a:r>
          </a:p>
          <a:p>
            <a:r>
              <a:rPr lang="en-GB" dirty="0"/>
              <a:t>. </a:t>
            </a:r>
          </a:p>
        </p:txBody>
      </p:sp>
      <p:sp>
        <p:nvSpPr>
          <p:cNvPr id="4" name="Slide Number Placeholder 3"/>
          <p:cNvSpPr>
            <a:spLocks noGrp="1"/>
          </p:cNvSpPr>
          <p:nvPr>
            <p:ph type="sldNum" sz="quarter" idx="5"/>
          </p:nvPr>
        </p:nvSpPr>
        <p:spPr/>
        <p:txBody>
          <a:bodyPr/>
          <a:lstStyle/>
          <a:p>
            <a:fld id="{4690859A-7B26-4A45-A611-BD52A1271DF7}" type="slidenum">
              <a:rPr lang="en-GB" smtClean="0"/>
              <a:t>9</a:t>
            </a:fld>
            <a:endParaRPr lang="en-GB" dirty="0"/>
          </a:p>
        </p:txBody>
      </p:sp>
    </p:spTree>
    <p:extLst>
      <p:ext uri="{BB962C8B-B14F-4D97-AF65-F5344CB8AC3E}">
        <p14:creationId xmlns:p14="http://schemas.microsoft.com/office/powerpoint/2010/main" val="314506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Consider showing this clip The office , David Brent performance review </a:t>
            </a:r>
          </a:p>
          <a:p>
            <a:r>
              <a:rPr lang="en-GB" dirty="0"/>
              <a:t>youtube.com/watch?v=IkYUDQCYGHA</a:t>
            </a:r>
          </a:p>
          <a:p>
            <a:endParaRPr lang="en-GB" dirty="0"/>
          </a:p>
          <a:p>
            <a:r>
              <a:rPr lang="en-GB" dirty="0"/>
              <a:t>Ask the learners what they think ?</a:t>
            </a:r>
          </a:p>
          <a:p>
            <a:r>
              <a:rPr lang="en-GB" dirty="0"/>
              <a:t>Before showing the next slide ask learners what they see at the point of an appraisal </a:t>
            </a:r>
          </a:p>
        </p:txBody>
      </p:sp>
      <p:sp>
        <p:nvSpPr>
          <p:cNvPr id="4" name="Slide Number Placeholder 3"/>
          <p:cNvSpPr>
            <a:spLocks noGrp="1"/>
          </p:cNvSpPr>
          <p:nvPr>
            <p:ph type="sldNum" sz="quarter" idx="5"/>
          </p:nvPr>
        </p:nvSpPr>
        <p:spPr/>
        <p:txBody>
          <a:bodyPr/>
          <a:lstStyle/>
          <a:p>
            <a:fld id="{4690859A-7B26-4A45-A611-BD52A1271DF7}" type="slidenum">
              <a:rPr lang="en-GB" smtClean="0"/>
              <a:t>10</a:t>
            </a:fld>
            <a:endParaRPr lang="en-GB" dirty="0"/>
          </a:p>
        </p:txBody>
      </p:sp>
    </p:spTree>
    <p:extLst>
      <p:ext uri="{BB962C8B-B14F-4D97-AF65-F5344CB8AC3E}">
        <p14:creationId xmlns:p14="http://schemas.microsoft.com/office/powerpoint/2010/main" val="70901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83EFEF6-DBC8-4A46-9729-F6B320D2A553}"/>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D547F270-2D78-4769-A731-D79042830FF5}"/>
              </a:ext>
            </a:extLst>
          </p:cNvPr>
          <p:cNvSpPr>
            <a:spLocks noGrp="1"/>
          </p:cNvSpPr>
          <p:nvPr>
            <p:ph type="body" idx="1"/>
          </p:nvPr>
        </p:nvSpPr>
        <p:spPr>
          <a:noFill/>
        </p:spPr>
        <p:txBody>
          <a:bodyPr/>
          <a:lstStyle/>
          <a:p>
            <a:r>
              <a:rPr lang="en-GB" altLang="en-US" dirty="0"/>
              <a:t>Don’t make your objectives too big </a:t>
            </a:r>
            <a:r>
              <a:rPr lang="en-GB" sz="1200" b="0" i="0" kern="1200" dirty="0">
                <a:solidFill>
                  <a:schemeClr val="tx1"/>
                </a:solidFill>
                <a:effectLst/>
                <a:latin typeface="+mn-lt"/>
                <a:ea typeface="+mn-ea"/>
                <a:cs typeface="+mn-cs"/>
              </a:rPr>
              <a:t>SMART” model is incorrectly considered to be a universal objective formulating method. Use SMART goals to help to define only the stages of a strategy towards long-term plans or big projects.</a:t>
            </a:r>
            <a:endParaRPr lang="en-GB" altLang="en-US" dirty="0"/>
          </a:p>
        </p:txBody>
      </p:sp>
      <p:sp>
        <p:nvSpPr>
          <p:cNvPr id="24580" name="Slide Number Placeholder 3">
            <a:extLst>
              <a:ext uri="{FF2B5EF4-FFF2-40B4-BE49-F238E27FC236}">
                <a16:creationId xmlns:a16="http://schemas.microsoft.com/office/drawing/2014/main" id="{C5590EF8-3AD3-4AD4-B0E3-8AFCC191A77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8255B0-0706-4396-8A11-878CAC3CC272}" type="slidenum">
              <a:rPr lang="en-US" altLang="en-US" sz="1200" smtClean="0"/>
              <a:pPr/>
              <a:t>11</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6600" spc="-50" baseline="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8FB36-D39A-423D-8137-BE30C1917489}"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5" y="70128"/>
            <a:ext cx="1244600" cy="1247140"/>
          </a:xfrm>
          <a:prstGeom prst="rect">
            <a:avLst/>
          </a:prstGeom>
        </p:spPr>
      </p:pic>
    </p:spTree>
    <p:extLst>
      <p:ext uri="{BB962C8B-B14F-4D97-AF65-F5344CB8AC3E}">
        <p14:creationId xmlns:p14="http://schemas.microsoft.com/office/powerpoint/2010/main" val="71978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3B48BB-33D6-4D67-9FF3-BE1D1593AD1D}"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947400" y="20764"/>
            <a:ext cx="1244600" cy="1247140"/>
          </a:xfrm>
          <a:prstGeom prst="rect">
            <a:avLst/>
          </a:prstGeom>
        </p:spPr>
      </p:pic>
    </p:spTree>
    <p:extLst>
      <p:ext uri="{BB962C8B-B14F-4D97-AF65-F5344CB8AC3E}">
        <p14:creationId xmlns:p14="http://schemas.microsoft.com/office/powerpoint/2010/main" val="173764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228657-3D0A-488B-8E57-7277E12C515B}" type="datetime1">
              <a:rPr lang="en-GB" smtClean="0"/>
              <a:t>16/11/2023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451A33-CDC6-4F3C-82BE-CEA81A8C7C53}" type="slidenum">
              <a:rPr lang="en-GB" smtClean="0"/>
              <a:t>‹#›</a:t>
            </a:fld>
            <a:endParaRPr lang="en-GB"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947400" y="7905"/>
            <a:ext cx="1244600" cy="1247140"/>
          </a:xfrm>
          <a:prstGeom prst="rect">
            <a:avLst/>
          </a:prstGeom>
        </p:spPr>
      </p:pic>
    </p:spTree>
    <p:extLst>
      <p:ext uri="{BB962C8B-B14F-4D97-AF65-F5344CB8AC3E}">
        <p14:creationId xmlns:p14="http://schemas.microsoft.com/office/powerpoint/2010/main" val="119563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57492-DB6A-4E26-931E-1AF6243B2A56}" type="datetime1">
              <a:rPr lang="en-GB" smtClean="0"/>
              <a:t>16/11/2023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451A33-CDC6-4F3C-82BE-CEA81A8C7C53}" type="slidenum">
              <a:rPr lang="en-GB" smtClean="0"/>
              <a:t>‹#›</a:t>
            </a:fld>
            <a:endParaRPr lang="en-GB" dirty="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10947400" y="20039"/>
            <a:ext cx="1244600" cy="1247140"/>
          </a:xfrm>
          <a:prstGeom prst="rect">
            <a:avLst/>
          </a:prstGeom>
        </p:spPr>
      </p:pic>
    </p:spTree>
    <p:extLst>
      <p:ext uri="{BB962C8B-B14F-4D97-AF65-F5344CB8AC3E}">
        <p14:creationId xmlns:p14="http://schemas.microsoft.com/office/powerpoint/2010/main" val="319199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8D699E-40FD-4FC5-96A7-12FE17652540}" type="datetime1">
              <a:rPr lang="en-GB" smtClean="0"/>
              <a:t>16/11/2023</a:t>
            </a:fld>
            <a:endParaRPr lang="en-GB" dirty="0"/>
          </a:p>
        </p:txBody>
      </p:sp>
      <p:sp>
        <p:nvSpPr>
          <p:cNvPr id="4" name="Footer Placeholder 3"/>
          <p:cNvSpPr>
            <a:spLocks noGrp="1"/>
          </p:cNvSpPr>
          <p:nvPr>
            <p:ph type="ftr" sz="quarter" idx="11"/>
          </p:nvPr>
        </p:nvSpPr>
        <p:spPr/>
        <p:txBody>
          <a:bodyPr/>
          <a:lstStyle/>
          <a:p>
            <a:r>
              <a:rPr lang="en-GB" dirty="0"/>
              <a:t>Where saved and qualification</a:t>
            </a:r>
          </a:p>
        </p:txBody>
      </p:sp>
      <p:sp>
        <p:nvSpPr>
          <p:cNvPr id="5" name="Slide Number Placeholder 4"/>
          <p:cNvSpPr>
            <a:spLocks noGrp="1"/>
          </p:cNvSpPr>
          <p:nvPr>
            <p:ph type="sldNum" sz="quarter" idx="12"/>
          </p:nvPr>
        </p:nvSpPr>
        <p:spPr/>
        <p:txBody>
          <a:bodyPr/>
          <a:lstStyle/>
          <a:p>
            <a:fld id="{C6451A33-CDC6-4F3C-82BE-CEA81A8C7C53}" type="slidenum">
              <a:rPr lang="en-GB" smtClean="0"/>
              <a:t>‹#›</a:t>
            </a:fld>
            <a:endParaRPr lang="en-GB" dirty="0"/>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10947400" y="0"/>
            <a:ext cx="1244600" cy="1247140"/>
          </a:xfrm>
          <a:prstGeom prst="rect">
            <a:avLst/>
          </a:prstGeom>
        </p:spPr>
      </p:pic>
    </p:spTree>
    <p:extLst>
      <p:ext uri="{BB962C8B-B14F-4D97-AF65-F5344CB8AC3E}">
        <p14:creationId xmlns:p14="http://schemas.microsoft.com/office/powerpoint/2010/main" val="278461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D68C486-159E-4979-B8B1-72A49DBF4C42}" type="datetime1">
              <a:rPr lang="en-GB" smtClean="0"/>
              <a:t>16/11/2023</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58033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DC6FB4-12A5-4AA9-89E6-D83A87E71161}" type="datetime1">
              <a:rPr lang="en-GB" smtClean="0"/>
              <a:t>16/11/2023</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451A33-CDC6-4F3C-82BE-CEA81A8C7C53}" type="slidenum">
              <a:rPr lang="en-GB" smtClean="0"/>
              <a:t>‹#›</a:t>
            </a:fld>
            <a:endParaRPr lang="en-GB" dirty="0"/>
          </a:p>
        </p:txBody>
      </p:sp>
    </p:spTree>
    <p:extLst>
      <p:ext uri="{BB962C8B-B14F-4D97-AF65-F5344CB8AC3E}">
        <p14:creationId xmlns:p14="http://schemas.microsoft.com/office/powerpoint/2010/main" val="17772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F800F4-BB35-415E-AE64-CC0ABC91E044}" type="datetime1">
              <a:rPr lang="en-GB" smtClean="0"/>
              <a:t>16/11/2023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265179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FA836-7B32-4A81-AE29-3DE939A2C275}"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227956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3D0CD-F641-4A9E-9984-E3947C0AB8B9}"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357344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rgbClr val="00B05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BB4BD2-2966-4031-9087-9A0077270BE0}"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201341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331304"/>
            <a:ext cx="10058400" cy="967409"/>
          </a:xfrm>
        </p:spPr>
        <p:txBody>
          <a:bodyPr anchor="b" anchorCtr="0">
            <a:normAutofit/>
          </a:bodyPr>
          <a:lstStyle>
            <a:lvl1pPr algn="l">
              <a:lnSpc>
                <a:spcPct val="85000"/>
              </a:lnSpc>
              <a:defRPr sz="48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82206"/>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8ACE9F4-249B-45CE-A1F0-DB5717513F88}"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cxnSp>
        <p:nvCxnSpPr>
          <p:cNvPr id="9" name="Straight Connector 8"/>
          <p:cNvCxnSpPr/>
          <p:nvPr/>
        </p:nvCxnSpPr>
        <p:spPr>
          <a:xfrm>
            <a:off x="1097280" y="130030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70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68387" y="0"/>
            <a:ext cx="10058400" cy="1450757"/>
          </a:xfrm>
        </p:spPr>
        <p:txBody>
          <a:bodyPr>
            <a:noAutofit/>
          </a:bodyPr>
          <a:lstStyle>
            <a:lvl1pPr algn="l">
              <a:defRPr sz="48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8"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506A9-B774-478B-913A-F14129C119AD}" type="datetime1">
              <a:rPr lang="en-GB" smtClean="0"/>
              <a:t>16/11/2023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336468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66405-A20E-482D-B313-541B8A6C3CFE}" type="datetime1">
              <a:rPr lang="en-GB" smtClean="0"/>
              <a:t>16/11/2023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341150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45DDA4-B848-4A3F-8CDA-3DDE2885EB2F}" type="datetime1">
              <a:rPr lang="en-GB" smtClean="0"/>
              <a:t>16/11/2023</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C6451A33-CDC6-4F3C-82BE-CEA81A8C7C53}" type="slidenum">
              <a:rPr lang="en-GB" smtClean="0"/>
              <a:t>‹#›</a:t>
            </a:fld>
            <a:endParaRPr lang="en-GB" dirty="0"/>
          </a:p>
        </p:txBody>
      </p:sp>
    </p:spTree>
    <p:extLst>
      <p:ext uri="{BB962C8B-B14F-4D97-AF65-F5344CB8AC3E}">
        <p14:creationId xmlns:p14="http://schemas.microsoft.com/office/powerpoint/2010/main" val="322580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5BF019-2F1D-404F-921F-59336C87ABAC}" type="datetime1">
              <a:rPr lang="en-GB" smtClean="0"/>
              <a:t>16/11/2023</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451A33-CDC6-4F3C-82BE-CEA81A8C7C53}" type="slidenum">
              <a:rPr lang="en-GB" smtClean="0"/>
              <a:t>‹#›</a:t>
            </a:fld>
            <a:endParaRPr lang="en-GB" dirty="0"/>
          </a:p>
        </p:txBody>
      </p:sp>
    </p:spTree>
    <p:extLst>
      <p:ext uri="{BB962C8B-B14F-4D97-AF65-F5344CB8AC3E}">
        <p14:creationId xmlns:p14="http://schemas.microsoft.com/office/powerpoint/2010/main" val="92661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655DE-D196-4FC1-9EBB-A31B646FF9DF}"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947401" y="0"/>
            <a:ext cx="1244600" cy="1247140"/>
          </a:xfrm>
          <a:prstGeom prst="rect">
            <a:avLst/>
          </a:prstGeom>
        </p:spPr>
      </p:pic>
    </p:spTree>
    <p:extLst>
      <p:ext uri="{BB962C8B-B14F-4D97-AF65-F5344CB8AC3E}">
        <p14:creationId xmlns:p14="http://schemas.microsoft.com/office/powerpoint/2010/main" val="184046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a:t>
            </a:fld>
            <a:endParaRPr lang="en-GB"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947400" y="7903"/>
            <a:ext cx="1244600" cy="1247140"/>
          </a:xfrm>
          <a:prstGeom prst="rect">
            <a:avLst/>
          </a:prstGeom>
        </p:spPr>
      </p:pic>
    </p:spTree>
    <p:extLst>
      <p:ext uri="{BB962C8B-B14F-4D97-AF65-F5344CB8AC3E}">
        <p14:creationId xmlns:p14="http://schemas.microsoft.com/office/powerpoint/2010/main" val="347779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E5B7AD-BD47-4ED0-9264-A8153CD5E841}" type="datetime1">
              <a:rPr lang="en-GB" smtClean="0"/>
              <a:t>16/11/2023</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451A33-CDC6-4F3C-82BE-CEA81A8C7C53}" type="slidenum">
              <a:rPr lang="en-GB" smtClean="0"/>
              <a:t>‹#›</a:t>
            </a:fld>
            <a:endParaRPr lang="en-GB" dirty="0"/>
          </a:p>
        </p:txBody>
      </p:sp>
    </p:spTree>
    <p:extLst>
      <p:ext uri="{BB962C8B-B14F-4D97-AF65-F5344CB8AC3E}">
        <p14:creationId xmlns:p14="http://schemas.microsoft.com/office/powerpoint/2010/main" val="236547462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70" r:id="rId5"/>
    <p:sldLayoutId id="2147483771" r:id="rId6"/>
    <p:sldLayoutId id="2147483772" r:id="rId7"/>
  </p:sldLayoutIdLst>
  <p:hf hdr="0" ftr="0"/>
  <p:txStyles>
    <p:titleStyle>
      <a:lvl1pPr algn="l" defTabSz="914400" rtl="0" eaLnBrk="1" latinLnBrk="0" hangingPunct="1">
        <a:lnSpc>
          <a:spcPct val="85000"/>
        </a:lnSpc>
        <a:spcBef>
          <a:spcPct val="0"/>
        </a:spcBef>
        <a:buNone/>
        <a:defRPr sz="4800" b="1" kern="1200" spc="-50" baseline="0">
          <a:solidFill>
            <a:srgbClr val="002060"/>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1" kern="1200">
          <a:solidFill>
            <a:srgbClr val="00B050"/>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BFD3B17-3025-44E5-B98E-85B7A0C7ADBC}" type="datetime1">
              <a:rPr lang="en-GB" smtClean="0"/>
              <a:t>16/11/2023</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451A33-CDC6-4F3C-82BE-CEA81A8C7C53}"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58583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ideo" Target="https://www.youtube.com/embed/IkYUDQCYGHA" TargetMode="External"/><Relationship Id="rId6" Type="http://schemas.openxmlformats.org/officeDocument/2006/relationships/image" Target="../media/image8.jpeg"/><Relationship Id="rId5" Type="http://schemas.openxmlformats.org/officeDocument/2006/relationships/hyperlink" Target="https://creativecommons.org/licenses/by-sa/3.0/" TargetMode="External"/><Relationship Id="rId4" Type="http://schemas.openxmlformats.org/officeDocument/2006/relationships/hyperlink" Target="https://primeandprejudice.blogspot.com/2010/08/in-tv-newsricky-gervais-to-replac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glishwithoutend.blogspot.com/2016/10/smart-goal-setting-and-language.html"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www.focusfitness.net/stock-photos/downloads/muscular-legs-runners-marathon-ra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www.freepngimg.com/png/55093-rewards-free-clipart-hd"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hyperlink" Target="https://svgsilh.com/9c27b0/image/1262311.html" TargetMode="Externa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pixabay.com/fr/jauge-ic%C3%B4nes-performance-129456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www.publicdomainpictures.net/en/view-image.php?image=238047&amp;picture=problem-solv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people-equation.com/are-you-using-the-good-copbad-cop-feedback-method/feedback-image-for-april-22-blogpos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www.flickr.com/photos/counselman/127907965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iqsels.com/fi/search?q=fishbowl" TargetMode="External"/><Relationship Id="rId2" Type="http://schemas.openxmlformats.org/officeDocument/2006/relationships/image" Target="../media/image17.jp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onlineinternetmarketinghelp.com/category/succes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www.hrbartender.com/2017/training/employee-development-releva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onlineinternetmarketinghelp.com/category/success/" TargetMode="External"/><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9.jpg"/><Relationship Id="rId7" Type="http://schemas.openxmlformats.org/officeDocument/2006/relationships/hyperlink" Target="https://ptpn10.co.id/blog/membuat-bayi-enero-mengaum-menggali-potensi-dan-kinerja-karyawan-melalui-talent-management-2"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s://creativecommons.org/licenses/by-sa/3.0/" TargetMode="External"/><Relationship Id="rId4" Type="http://schemas.openxmlformats.org/officeDocument/2006/relationships/hyperlink" Target="https://r2.miraheze.org/wiki/9_box_gri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9.xml"/><Relationship Id="rId1" Type="http://schemas.openxmlformats.org/officeDocument/2006/relationships/video" Target="https://www.youtube.com/embed/5Oc65kgiVX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insightextractor.com/sentiment-analysis-positive-negative-neut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ourses.lumenlearning.com/wmopen-humanresourcesmgmt/chapter/performance-management/" TargetMode="External"/><Relationship Id="rId7" Type="http://schemas.openxmlformats.org/officeDocument/2006/relationships/hyperlink" Target="https://creativecommons.org/licenses/by-nc-sa/3.0/"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peoplemattersglobal.com/blog/performance-management/performance-management-simply-isnt-simple-21374" TargetMode="External"/><Relationship Id="rId5" Type="http://schemas.openxmlformats.org/officeDocument/2006/relationships/image" Target="../media/image4.jpg"/><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www.pictofigo.com/image-detail/5389/Pitfal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617" y="1547309"/>
            <a:ext cx="12192000" cy="2387600"/>
          </a:xfrm>
        </p:spPr>
        <p:txBody>
          <a:bodyPr>
            <a:normAutofit fontScale="90000"/>
          </a:bodyPr>
          <a:lstStyle/>
          <a:p>
            <a:pPr algn="ctr"/>
            <a:r>
              <a:rPr lang="en-GB" b="1" dirty="0">
                <a:solidFill>
                  <a:srgbClr val="002060"/>
                </a:solidFill>
                <a:latin typeface="Arial" panose="020B0604020202020204" pitchFamily="34" charset="0"/>
                <a:cs typeface="Arial" panose="020B0604020202020204" pitchFamily="34" charset="0"/>
              </a:rPr>
              <a:t>Performance Management &amp; Appraisal training Workshop </a:t>
            </a:r>
          </a:p>
        </p:txBody>
      </p:sp>
      <p:sp>
        <p:nvSpPr>
          <p:cNvPr id="4" name="Date Placeholder 3"/>
          <p:cNvSpPr>
            <a:spLocks noGrp="1"/>
          </p:cNvSpPr>
          <p:nvPr>
            <p:ph type="dt" sz="half" idx="10"/>
          </p:nvPr>
        </p:nvSpPr>
        <p:spPr/>
        <p:txBody>
          <a:bodyPr/>
          <a:lstStyle/>
          <a:p>
            <a:fld id="{E518F4D3-ED7B-49BD-8F81-D380C9A67528}" type="datetime1">
              <a:rPr lang="en-GB" smtClean="0"/>
              <a:t>16/11/2023</a:t>
            </a:fld>
            <a:endParaRPr lang="en-GB" dirty="0"/>
          </a:p>
        </p:txBody>
      </p:sp>
      <p:sp>
        <p:nvSpPr>
          <p:cNvPr id="5" name="Slide Number Placeholder 4"/>
          <p:cNvSpPr>
            <a:spLocks noGrp="1"/>
          </p:cNvSpPr>
          <p:nvPr>
            <p:ph type="sldNum" sz="quarter" idx="12"/>
          </p:nvPr>
        </p:nvSpPr>
        <p:spPr/>
        <p:txBody>
          <a:bodyPr/>
          <a:lstStyle/>
          <a:p>
            <a:fld id="{C6451A33-CDC6-4F3C-82BE-CEA81A8C7C53}" type="slidenum">
              <a:rPr lang="en-GB" smtClean="0"/>
              <a:t>1</a:t>
            </a:fld>
            <a:endParaRPr lang="en-GB" dirty="0"/>
          </a:p>
        </p:txBody>
      </p:sp>
      <p:pic>
        <p:nvPicPr>
          <p:cNvPr id="8" name="Picture 7">
            <a:extLst>
              <a:ext uri="{FF2B5EF4-FFF2-40B4-BE49-F238E27FC236}">
                <a16:creationId xmlns:a16="http://schemas.microsoft.com/office/drawing/2014/main" id="{3CE86742-968C-4BB5-8D52-CFE0AA56EE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275" y="150329"/>
            <a:ext cx="1333500" cy="452755"/>
          </a:xfrm>
          <a:prstGeom prst="rect">
            <a:avLst/>
          </a:prstGeom>
        </p:spPr>
      </p:pic>
    </p:spTree>
    <p:extLst>
      <p:ext uri="{BB962C8B-B14F-4D97-AF65-F5344CB8AC3E}">
        <p14:creationId xmlns:p14="http://schemas.microsoft.com/office/powerpoint/2010/main" val="299268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C1B5-3E25-4B38-ABA8-D6C1A30FF38C}"/>
              </a:ext>
            </a:extLst>
          </p:cNvPr>
          <p:cNvSpPr>
            <a:spLocks noGrp="1"/>
          </p:cNvSpPr>
          <p:nvPr>
            <p:ph type="title"/>
          </p:nvPr>
        </p:nvSpPr>
        <p:spPr/>
        <p:txBody>
          <a:bodyPr/>
          <a:lstStyle/>
          <a:p>
            <a:r>
              <a:rPr lang="en-GB" dirty="0"/>
              <a:t>Every had an appraisal like this?</a:t>
            </a:r>
          </a:p>
        </p:txBody>
      </p:sp>
      <p:sp>
        <p:nvSpPr>
          <p:cNvPr id="3" name="Content Placeholder 2">
            <a:extLst>
              <a:ext uri="{FF2B5EF4-FFF2-40B4-BE49-F238E27FC236}">
                <a16:creationId xmlns:a16="http://schemas.microsoft.com/office/drawing/2014/main" id="{C17E6D50-BCAA-42C5-8646-F81FD61D833C}"/>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0443207D-74FF-466D-90A6-0770A92984EA}"/>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8B7E2605-E497-4D1D-9388-02DE90701271}"/>
              </a:ext>
            </a:extLst>
          </p:cNvPr>
          <p:cNvSpPr>
            <a:spLocks noGrp="1"/>
          </p:cNvSpPr>
          <p:nvPr>
            <p:ph type="sldNum" sz="quarter" idx="12"/>
          </p:nvPr>
        </p:nvSpPr>
        <p:spPr/>
        <p:txBody>
          <a:bodyPr/>
          <a:lstStyle/>
          <a:p>
            <a:fld id="{C6451A33-CDC6-4F3C-82BE-CEA81A8C7C53}" type="slidenum">
              <a:rPr lang="en-GB" smtClean="0"/>
              <a:t>10</a:t>
            </a:fld>
            <a:endParaRPr lang="en-GB" dirty="0"/>
          </a:p>
        </p:txBody>
      </p:sp>
      <p:sp>
        <p:nvSpPr>
          <p:cNvPr id="8" name="TextBox 7">
            <a:extLst>
              <a:ext uri="{FF2B5EF4-FFF2-40B4-BE49-F238E27FC236}">
                <a16:creationId xmlns:a16="http://schemas.microsoft.com/office/drawing/2014/main" id="{D40DD1AA-70A2-4E70-946B-B05CF5AE43EA}"/>
              </a:ext>
            </a:extLst>
          </p:cNvPr>
          <p:cNvSpPr txBox="1"/>
          <p:nvPr/>
        </p:nvSpPr>
        <p:spPr>
          <a:xfrm>
            <a:off x="2495550" y="5977468"/>
            <a:ext cx="6057900" cy="230832"/>
          </a:xfrm>
          <a:prstGeom prst="rect">
            <a:avLst/>
          </a:prstGeom>
          <a:noFill/>
        </p:spPr>
        <p:txBody>
          <a:bodyPr wrap="square" rtlCol="0">
            <a:spAutoFit/>
          </a:bodyPr>
          <a:lstStyle/>
          <a:p>
            <a:r>
              <a:rPr lang="en-GB" sz="900" dirty="0">
                <a:hlinkClick r:id="rId4" tooltip="https://primeandprejudice.blogspot.com/2010/08/in-tv-newsricky-gervais-to-replace.html"/>
              </a:rPr>
              <a:t>This Photo</a:t>
            </a:r>
            <a:r>
              <a:rPr lang="en-GB" sz="900" dirty="0"/>
              <a:t> by Unknown Author is licensed under </a:t>
            </a:r>
            <a:r>
              <a:rPr lang="en-GB" sz="900" dirty="0">
                <a:hlinkClick r:id="rId5" tooltip="https://creativecommons.org/licenses/by-sa/3.0/"/>
              </a:rPr>
              <a:t>CC BY-SA</a:t>
            </a:r>
            <a:endParaRPr lang="en-GB" sz="900" dirty="0"/>
          </a:p>
        </p:txBody>
      </p:sp>
      <p:pic>
        <p:nvPicPr>
          <p:cNvPr id="6" name="Online Media 5" title="Big Keith&amp;#39;s Appraisal | The Office | BBC Studios">
            <a:hlinkClick r:id="" action="ppaction://media"/>
            <a:extLst>
              <a:ext uri="{FF2B5EF4-FFF2-40B4-BE49-F238E27FC236}">
                <a16:creationId xmlns:a16="http://schemas.microsoft.com/office/drawing/2014/main" id="{1CD33D68-7985-41DD-B608-429D10A5DF7C}"/>
              </a:ext>
            </a:extLst>
          </p:cNvPr>
          <p:cNvPicPr>
            <a:picLocks noRot="1" noChangeAspect="1"/>
          </p:cNvPicPr>
          <p:nvPr>
            <a:videoFile r:link="rId1"/>
          </p:nvPr>
        </p:nvPicPr>
        <p:blipFill>
          <a:blip r:embed="rId6"/>
          <a:stretch>
            <a:fillRect/>
          </a:stretch>
        </p:blipFill>
        <p:spPr>
          <a:xfrm>
            <a:off x="1246958" y="1988845"/>
            <a:ext cx="8555083" cy="3659640"/>
          </a:xfrm>
          <a:prstGeom prst="rect">
            <a:avLst/>
          </a:prstGeom>
        </p:spPr>
      </p:pic>
    </p:spTree>
    <p:extLst>
      <p:ext uri="{BB962C8B-B14F-4D97-AF65-F5344CB8AC3E}">
        <p14:creationId xmlns:p14="http://schemas.microsoft.com/office/powerpoint/2010/main" val="10044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0A4A414-D130-419D-8F2D-5D6807D31DA2}"/>
              </a:ext>
            </a:extLst>
          </p:cNvPr>
          <p:cNvSpPr>
            <a:spLocks noGrp="1"/>
          </p:cNvSpPr>
          <p:nvPr>
            <p:ph type="title"/>
          </p:nvPr>
        </p:nvSpPr>
        <p:spPr/>
        <p:txBody>
          <a:bodyPr/>
          <a:lstStyle/>
          <a:p>
            <a:r>
              <a:rPr lang="en-GB" altLang="en-US" dirty="0"/>
              <a:t>Goal Setting SMART Objectives </a:t>
            </a:r>
          </a:p>
        </p:txBody>
      </p:sp>
      <p:sp>
        <p:nvSpPr>
          <p:cNvPr id="6" name="TextBox 5">
            <a:extLst>
              <a:ext uri="{FF2B5EF4-FFF2-40B4-BE49-F238E27FC236}">
                <a16:creationId xmlns:a16="http://schemas.microsoft.com/office/drawing/2014/main" id="{94901ED8-643F-4175-B700-CA49BBD286DC}"/>
              </a:ext>
            </a:extLst>
          </p:cNvPr>
          <p:cNvSpPr txBox="1"/>
          <p:nvPr/>
        </p:nvSpPr>
        <p:spPr>
          <a:xfrm>
            <a:off x="1944710" y="6231729"/>
            <a:ext cx="7791718" cy="230832"/>
          </a:xfrm>
          <a:prstGeom prst="rect">
            <a:avLst/>
          </a:prstGeom>
          <a:noFill/>
        </p:spPr>
        <p:txBody>
          <a:bodyPr wrap="square" rtlCol="0">
            <a:spAutoFit/>
          </a:bodyPr>
          <a:lstStyle/>
          <a:p>
            <a:r>
              <a:rPr lang="en-GB" sz="900" dirty="0">
                <a:hlinkClick r:id="rId3" tooltip="https://englishwithoutend.blogspot.com/2016/10/smart-goal-setting-and-language.html"/>
              </a:rPr>
              <a:t>This Photo</a:t>
            </a:r>
            <a:r>
              <a:rPr lang="en-GB" sz="900" dirty="0"/>
              <a:t> by Unknown Author is licensed under </a:t>
            </a:r>
            <a:r>
              <a:rPr lang="en-GB" sz="900" dirty="0">
                <a:hlinkClick r:id="rId4" tooltip="https://creativecommons.org/licenses/by-nc-nd/3.0/"/>
              </a:rPr>
              <a:t>CC BY-NC-ND</a:t>
            </a:r>
            <a:endParaRPr lang="en-GB" sz="900" dirty="0"/>
          </a:p>
        </p:txBody>
      </p:sp>
      <p:sp>
        <p:nvSpPr>
          <p:cNvPr id="3" name="Content Placeholder 2">
            <a:extLst>
              <a:ext uri="{FF2B5EF4-FFF2-40B4-BE49-F238E27FC236}">
                <a16:creationId xmlns:a16="http://schemas.microsoft.com/office/drawing/2014/main" id="{74FF2642-CA6A-4AC5-A8E3-0DA73D88F9CE}"/>
              </a:ext>
            </a:extLst>
          </p:cNvPr>
          <p:cNvSpPr>
            <a:spLocks noGrp="1"/>
          </p:cNvSpPr>
          <p:nvPr>
            <p:ph idx="1"/>
          </p:nvPr>
        </p:nvSpPr>
        <p:spPr/>
        <p:txBody>
          <a:bodyPr/>
          <a:lstStyle/>
          <a:p>
            <a:endParaRPr lang="en-GB" dirty="0"/>
          </a:p>
        </p:txBody>
      </p:sp>
      <p:pic>
        <p:nvPicPr>
          <p:cNvPr id="7" name="Picture 2" descr="See the source image">
            <a:extLst>
              <a:ext uri="{FF2B5EF4-FFF2-40B4-BE49-F238E27FC236}">
                <a16:creationId xmlns:a16="http://schemas.microsoft.com/office/drawing/2014/main" id="{53258E5C-2D8B-4CA1-B381-C20D64701D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0" y="1784559"/>
            <a:ext cx="9540670" cy="4185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AF9D78C-9DEE-4111-A69E-29298477D0B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74670" y="233242"/>
            <a:ext cx="1333500" cy="4527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7A8B-1431-4E25-AD2B-5D3AF3180A1D}"/>
              </a:ext>
            </a:extLst>
          </p:cNvPr>
          <p:cNvSpPr>
            <a:spLocks noGrp="1"/>
          </p:cNvSpPr>
          <p:nvPr>
            <p:ph type="title"/>
          </p:nvPr>
        </p:nvSpPr>
        <p:spPr/>
        <p:txBody>
          <a:bodyPr/>
          <a:lstStyle/>
          <a:p>
            <a:r>
              <a:rPr lang="en-GB" dirty="0"/>
              <a:t>Setting SMART Goals </a:t>
            </a:r>
          </a:p>
        </p:txBody>
      </p:sp>
      <p:sp>
        <p:nvSpPr>
          <p:cNvPr id="3" name="Content Placeholder 2">
            <a:extLst>
              <a:ext uri="{FF2B5EF4-FFF2-40B4-BE49-F238E27FC236}">
                <a16:creationId xmlns:a16="http://schemas.microsoft.com/office/drawing/2014/main" id="{7B6B2A58-F855-4999-A7CC-10CF9CB32ECB}"/>
              </a:ext>
            </a:extLst>
          </p:cNvPr>
          <p:cNvSpPr>
            <a:spLocks noGrp="1"/>
          </p:cNvSpPr>
          <p:nvPr>
            <p:ph idx="1"/>
          </p:nvPr>
        </p:nvSpPr>
        <p:spPr/>
        <p:txBody>
          <a:bodyPr>
            <a:normAutofit fontScale="25000" lnSpcReduction="20000"/>
          </a:bodyPr>
          <a:lstStyle/>
          <a:p>
            <a:endParaRPr lang="en-GB" dirty="0"/>
          </a:p>
          <a:p>
            <a:r>
              <a:rPr lang="en-GB" dirty="0"/>
              <a:t> </a:t>
            </a:r>
          </a:p>
          <a:p>
            <a:r>
              <a:rPr lang="en-GB" sz="8000" b="1" dirty="0"/>
              <a:t>Work Goals: </a:t>
            </a:r>
            <a:r>
              <a:rPr lang="en-GB" sz="8000" dirty="0"/>
              <a:t>Short-term objectives for specific work that can usually be accomplished within a year or a shorter period .</a:t>
            </a:r>
          </a:p>
          <a:p>
            <a:r>
              <a:rPr lang="en-GB" sz="8000" dirty="0"/>
              <a:t>•</a:t>
            </a:r>
            <a:r>
              <a:rPr lang="en-GB" sz="8000" b="1" dirty="0"/>
              <a:t>Development Goals: </a:t>
            </a:r>
            <a:r>
              <a:rPr lang="en-GB" sz="8000" dirty="0"/>
              <a:t>Goals focused on helping you expand your skills and knowledge and achieve professional career goals</a:t>
            </a:r>
          </a:p>
          <a:p>
            <a:r>
              <a:rPr lang="en-GB" sz="8000" i="1" dirty="0"/>
              <a:t>Keep in mind:</a:t>
            </a:r>
            <a:endParaRPr lang="en-GB" sz="8000" dirty="0"/>
          </a:p>
          <a:p>
            <a:r>
              <a:rPr lang="en-GB" sz="8000" dirty="0"/>
              <a:t>•Each goal should state a clear end result or output</a:t>
            </a:r>
          </a:p>
          <a:p>
            <a:r>
              <a:rPr lang="en-GB" sz="8000" dirty="0"/>
              <a:t>•Define quantity, quality, timeliness, and cost</a:t>
            </a:r>
          </a:p>
          <a:p>
            <a:r>
              <a:rPr lang="en-GB" sz="8000" dirty="0"/>
              <a:t>•Make goals challenging but realistically achievable</a:t>
            </a:r>
          </a:p>
          <a:p>
            <a:r>
              <a:rPr lang="en-GB" sz="8000" dirty="0"/>
              <a:t>•Goal is within your scope of work and influence</a:t>
            </a:r>
          </a:p>
          <a:p>
            <a:r>
              <a:rPr lang="en-GB" sz="8000" dirty="0"/>
              <a:t>•State the timeframe or target date for each goal</a:t>
            </a:r>
          </a:p>
          <a:p>
            <a:endParaRPr lang="en-GB" sz="8000" dirty="0"/>
          </a:p>
          <a:p>
            <a:r>
              <a:rPr lang="en-GB" sz="7200" dirty="0"/>
              <a:t>•</a:t>
            </a:r>
          </a:p>
          <a:p>
            <a:endParaRPr lang="en-GB" dirty="0"/>
          </a:p>
        </p:txBody>
      </p:sp>
      <p:sp>
        <p:nvSpPr>
          <p:cNvPr id="4" name="Date Placeholder 3">
            <a:extLst>
              <a:ext uri="{FF2B5EF4-FFF2-40B4-BE49-F238E27FC236}">
                <a16:creationId xmlns:a16="http://schemas.microsoft.com/office/drawing/2014/main" id="{CCEE2955-D1F9-47CF-860C-946A4BCBAAFA}"/>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BFF7A1E3-E223-40C8-876C-FAAB44BA1200}"/>
              </a:ext>
            </a:extLst>
          </p:cNvPr>
          <p:cNvSpPr>
            <a:spLocks noGrp="1"/>
          </p:cNvSpPr>
          <p:nvPr>
            <p:ph type="sldNum" sz="quarter" idx="12"/>
          </p:nvPr>
        </p:nvSpPr>
        <p:spPr/>
        <p:txBody>
          <a:bodyPr/>
          <a:lstStyle/>
          <a:p>
            <a:fld id="{C6451A33-CDC6-4F3C-82BE-CEA81A8C7C53}" type="slidenum">
              <a:rPr lang="en-GB" smtClean="0"/>
              <a:t>12</a:t>
            </a:fld>
            <a:endParaRPr lang="en-GB" dirty="0"/>
          </a:p>
        </p:txBody>
      </p:sp>
      <p:pic>
        <p:nvPicPr>
          <p:cNvPr id="6" name="Picture 2" descr="See the source image">
            <a:extLst>
              <a:ext uri="{FF2B5EF4-FFF2-40B4-BE49-F238E27FC236}">
                <a16:creationId xmlns:a16="http://schemas.microsoft.com/office/drawing/2014/main" id="{5DCCF1E1-A670-4B6D-9EFC-5B7BCA6D6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7489" y="4001044"/>
            <a:ext cx="4800953" cy="22391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0A5B2D0-A79F-408C-9814-5A8B8EA2B0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9570" y="286603"/>
            <a:ext cx="1333500" cy="452755"/>
          </a:xfrm>
          <a:prstGeom prst="rect">
            <a:avLst/>
          </a:prstGeom>
        </p:spPr>
      </p:pic>
    </p:spTree>
    <p:extLst>
      <p:ext uri="{BB962C8B-B14F-4D97-AF65-F5344CB8AC3E}">
        <p14:creationId xmlns:p14="http://schemas.microsoft.com/office/powerpoint/2010/main" val="76709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787E-D6AA-4D48-AB51-222E301FC6A5}"/>
              </a:ext>
            </a:extLst>
          </p:cNvPr>
          <p:cNvSpPr>
            <a:spLocks noGrp="1"/>
          </p:cNvSpPr>
          <p:nvPr>
            <p:ph type="title"/>
          </p:nvPr>
        </p:nvSpPr>
        <p:spPr/>
        <p:txBody>
          <a:bodyPr/>
          <a:lstStyle/>
          <a:p>
            <a:r>
              <a:rPr lang="en-GB" dirty="0"/>
              <a:t>SMART Example - Running a marathon </a:t>
            </a:r>
          </a:p>
        </p:txBody>
      </p:sp>
      <p:sp>
        <p:nvSpPr>
          <p:cNvPr id="3" name="Content Placeholder 2">
            <a:extLst>
              <a:ext uri="{FF2B5EF4-FFF2-40B4-BE49-F238E27FC236}">
                <a16:creationId xmlns:a16="http://schemas.microsoft.com/office/drawing/2014/main" id="{8B5D3D13-DE81-41DD-AAD3-EB8FB39486D5}"/>
              </a:ext>
            </a:extLst>
          </p:cNvPr>
          <p:cNvSpPr>
            <a:spLocks noGrp="1"/>
          </p:cNvSpPr>
          <p:nvPr>
            <p:ph idx="1"/>
          </p:nvPr>
        </p:nvSpPr>
        <p:spPr>
          <a:xfrm>
            <a:off x="1097280" y="1845734"/>
            <a:ext cx="4715691" cy="4023360"/>
          </a:xfrm>
        </p:spPr>
        <p:txBody>
          <a:bodyPr/>
          <a:lstStyle/>
          <a:p>
            <a:r>
              <a:rPr lang="en-GB" b="1" dirty="0"/>
              <a:t>Specific: </a:t>
            </a:r>
            <a:r>
              <a:rPr lang="en-GB" dirty="0"/>
              <a:t>I’d like to start training every day to to be fit enough to run a marathon.</a:t>
            </a:r>
          </a:p>
          <a:p>
            <a:r>
              <a:rPr lang="en-GB" b="1" dirty="0"/>
              <a:t>Measurable: </a:t>
            </a:r>
            <a:r>
              <a:rPr lang="en-GB" dirty="0"/>
              <a:t>I will use my Apple Watch to track my training progress as my mileage increases.</a:t>
            </a:r>
          </a:p>
          <a:p>
            <a:r>
              <a:rPr lang="en-GB" b="1" dirty="0"/>
              <a:t>Achievable  </a:t>
            </a:r>
            <a:r>
              <a:rPr lang="en-GB" dirty="0"/>
              <a:t>I’ve already run a half-marathon this year, so I have a solid base-fitness level.</a:t>
            </a:r>
          </a:p>
          <a:p>
            <a:r>
              <a:rPr lang="en-GB" b="1" dirty="0"/>
              <a:t>Relevant: </a:t>
            </a:r>
            <a:r>
              <a:rPr lang="en-GB" dirty="0"/>
              <a:t>I value my health and wellness, and this goal will help me sustain that.</a:t>
            </a:r>
          </a:p>
          <a:p>
            <a:r>
              <a:rPr lang="en-GB" b="1" dirty="0"/>
              <a:t>Time-bound: </a:t>
            </a:r>
            <a:r>
              <a:rPr lang="en-GB" dirty="0"/>
              <a:t>The marathon is a year away, so I need to be ready by then.</a:t>
            </a:r>
          </a:p>
          <a:p>
            <a:endParaRPr lang="en-GB" dirty="0"/>
          </a:p>
        </p:txBody>
      </p:sp>
      <p:sp>
        <p:nvSpPr>
          <p:cNvPr id="4" name="Date Placeholder 3">
            <a:extLst>
              <a:ext uri="{FF2B5EF4-FFF2-40B4-BE49-F238E27FC236}">
                <a16:creationId xmlns:a16="http://schemas.microsoft.com/office/drawing/2014/main" id="{971BFEF9-4332-47B5-AC26-7559E5E935E2}"/>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EED4706F-A423-4367-B477-85BBC4B42516}"/>
              </a:ext>
            </a:extLst>
          </p:cNvPr>
          <p:cNvSpPr>
            <a:spLocks noGrp="1"/>
          </p:cNvSpPr>
          <p:nvPr>
            <p:ph type="sldNum" sz="quarter" idx="12"/>
          </p:nvPr>
        </p:nvSpPr>
        <p:spPr/>
        <p:txBody>
          <a:bodyPr/>
          <a:lstStyle/>
          <a:p>
            <a:fld id="{C6451A33-CDC6-4F3C-82BE-CEA81A8C7C53}" type="slidenum">
              <a:rPr lang="en-GB" smtClean="0"/>
              <a:t>13</a:t>
            </a:fld>
            <a:endParaRPr lang="en-GB" dirty="0"/>
          </a:p>
        </p:txBody>
      </p:sp>
      <p:pic>
        <p:nvPicPr>
          <p:cNvPr id="7" name="Picture 6">
            <a:extLst>
              <a:ext uri="{FF2B5EF4-FFF2-40B4-BE49-F238E27FC236}">
                <a16:creationId xmlns:a16="http://schemas.microsoft.com/office/drawing/2014/main" id="{3B82C2C1-C8DA-49A9-BF95-4A9211E30AB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79031" y="1963299"/>
            <a:ext cx="5688031" cy="3788229"/>
          </a:xfrm>
          <a:prstGeom prst="rect">
            <a:avLst/>
          </a:prstGeom>
        </p:spPr>
      </p:pic>
      <p:pic>
        <p:nvPicPr>
          <p:cNvPr id="8" name="Picture 7">
            <a:extLst>
              <a:ext uri="{FF2B5EF4-FFF2-40B4-BE49-F238E27FC236}">
                <a16:creationId xmlns:a16="http://schemas.microsoft.com/office/drawing/2014/main" id="{2D871339-2C70-4171-B0C5-277EC9C0AD4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69570" y="286603"/>
            <a:ext cx="1333500" cy="452755"/>
          </a:xfrm>
          <a:prstGeom prst="rect">
            <a:avLst/>
          </a:prstGeom>
        </p:spPr>
      </p:pic>
    </p:spTree>
    <p:extLst>
      <p:ext uri="{BB962C8B-B14F-4D97-AF65-F5344CB8AC3E}">
        <p14:creationId xmlns:p14="http://schemas.microsoft.com/office/powerpoint/2010/main" val="166348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059DD79-E15B-4340-95B8-15CCEAE705F2}"/>
              </a:ext>
            </a:extLst>
          </p:cNvPr>
          <p:cNvSpPr>
            <a:spLocks noGrp="1"/>
          </p:cNvSpPr>
          <p:nvPr>
            <p:ph type="title"/>
          </p:nvPr>
        </p:nvSpPr>
        <p:spPr/>
        <p:txBody>
          <a:bodyPr/>
          <a:lstStyle/>
          <a:p>
            <a:r>
              <a:rPr lang="en-GB" altLang="en-US" dirty="0"/>
              <a:t>Smart Goals -Activity</a:t>
            </a:r>
          </a:p>
        </p:txBody>
      </p:sp>
      <p:sp>
        <p:nvSpPr>
          <p:cNvPr id="25603" name="Content Placeholder 2">
            <a:extLst>
              <a:ext uri="{FF2B5EF4-FFF2-40B4-BE49-F238E27FC236}">
                <a16:creationId xmlns:a16="http://schemas.microsoft.com/office/drawing/2014/main" id="{011DE10E-21C7-4DB8-856C-7E008E2A789A}"/>
              </a:ext>
            </a:extLst>
          </p:cNvPr>
          <p:cNvSpPr>
            <a:spLocks noGrp="1"/>
          </p:cNvSpPr>
          <p:nvPr>
            <p:ph idx="1"/>
          </p:nvPr>
        </p:nvSpPr>
        <p:spPr/>
        <p:txBody>
          <a:bodyPr/>
          <a:lstStyle/>
          <a:p>
            <a:r>
              <a:rPr lang="en-GB" altLang="en-US" dirty="0"/>
              <a:t>Rewrite one of following as a SMART Goal :</a:t>
            </a:r>
          </a:p>
          <a:p>
            <a:pPr>
              <a:buFont typeface="Arial" panose="020B0604020202020204" pitchFamily="34" charset="0"/>
              <a:buChar char="•"/>
            </a:pPr>
            <a:r>
              <a:rPr lang="en-GB" altLang="en-US" dirty="0"/>
              <a:t>Become a team leader </a:t>
            </a:r>
          </a:p>
          <a:p>
            <a:pPr>
              <a:buFont typeface="Arial" panose="020B0604020202020204" pitchFamily="34" charset="0"/>
              <a:buChar char="•"/>
            </a:pPr>
            <a:r>
              <a:rPr lang="en-GB" altLang="en-US" dirty="0"/>
              <a:t>Move into x role </a:t>
            </a:r>
          </a:p>
          <a:p>
            <a:pPr>
              <a:buFont typeface="Arial" panose="020B0604020202020204" pitchFamily="34" charset="0"/>
              <a:buChar char="•"/>
            </a:pPr>
            <a:r>
              <a:rPr lang="en-GB" altLang="en-US" dirty="0"/>
              <a:t>Study for my x qualification </a:t>
            </a:r>
          </a:p>
          <a:p>
            <a:pPr>
              <a:buFont typeface="Arial" panose="020B0604020202020204" pitchFamily="34" charset="0"/>
              <a:buChar char="•"/>
            </a:pPr>
            <a:r>
              <a:rPr lang="en-GB" altLang="en-US" dirty="0"/>
              <a:t>Be able to complete x procedure or use y equipment without supervision </a:t>
            </a:r>
          </a:p>
          <a:p>
            <a:r>
              <a:rPr lang="en-GB" altLang="en-US" dirty="0"/>
              <a:t>Any other examples we could use ? </a:t>
            </a:r>
          </a:p>
          <a:p>
            <a:endParaRPr lang="en-GB" altLang="en-US" dirty="0"/>
          </a:p>
        </p:txBody>
      </p:sp>
      <p:pic>
        <p:nvPicPr>
          <p:cNvPr id="4" name="Picture 3">
            <a:extLst>
              <a:ext uri="{FF2B5EF4-FFF2-40B4-BE49-F238E27FC236}">
                <a16:creationId xmlns:a16="http://schemas.microsoft.com/office/drawing/2014/main" id="{8B531BE1-C4C1-43B6-9338-75FCC52447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6185" y="286603"/>
            <a:ext cx="1333500" cy="4527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D0E0-524B-4DCE-B90D-D2E1D23E6D40}"/>
              </a:ext>
            </a:extLst>
          </p:cNvPr>
          <p:cNvSpPr>
            <a:spLocks noGrp="1"/>
          </p:cNvSpPr>
          <p:nvPr>
            <p:ph type="title"/>
          </p:nvPr>
        </p:nvSpPr>
        <p:spPr/>
        <p:txBody>
          <a:bodyPr/>
          <a:lstStyle/>
          <a:p>
            <a:r>
              <a:rPr lang="en-GB" dirty="0">
                <a:solidFill>
                  <a:srgbClr val="002060"/>
                </a:solidFill>
              </a:rPr>
              <a:t>How to engage - the WIFIM </a:t>
            </a:r>
          </a:p>
        </p:txBody>
      </p:sp>
      <p:sp>
        <p:nvSpPr>
          <p:cNvPr id="3" name="Content Placeholder 2">
            <a:extLst>
              <a:ext uri="{FF2B5EF4-FFF2-40B4-BE49-F238E27FC236}">
                <a16:creationId xmlns:a16="http://schemas.microsoft.com/office/drawing/2014/main" id="{372C1CBA-68A2-4E49-AB28-9CB792499512}"/>
              </a:ext>
            </a:extLst>
          </p:cNvPr>
          <p:cNvSpPr>
            <a:spLocks noGrp="1"/>
          </p:cNvSpPr>
          <p:nvPr>
            <p:ph idx="1"/>
          </p:nvPr>
        </p:nvSpPr>
        <p:spPr/>
        <p:txBody>
          <a:bodyPr/>
          <a:lstStyle/>
          <a:p>
            <a:pPr>
              <a:buFont typeface="Arial" panose="020B0604020202020204" pitchFamily="34" charset="0"/>
              <a:buChar char="•"/>
            </a:pPr>
            <a:r>
              <a:rPr lang="en-GB" dirty="0"/>
              <a:t>Different strokes for different folks </a:t>
            </a:r>
          </a:p>
          <a:p>
            <a:pPr>
              <a:buFont typeface="Arial" panose="020B0604020202020204" pitchFamily="34" charset="0"/>
              <a:buChar char="•"/>
            </a:pPr>
            <a:r>
              <a:rPr lang="en-GB" dirty="0"/>
              <a:t>Two way conversation </a:t>
            </a:r>
          </a:p>
          <a:p>
            <a:pPr>
              <a:buFont typeface="Arial" panose="020B0604020202020204" pitchFamily="34" charset="0"/>
              <a:buChar char="•"/>
            </a:pPr>
            <a:r>
              <a:rPr lang="en-GB" dirty="0"/>
              <a:t>Make employee’s feel valued </a:t>
            </a:r>
          </a:p>
          <a:p>
            <a:pPr>
              <a:buFont typeface="Arial" panose="020B0604020202020204" pitchFamily="34" charset="0"/>
              <a:buChar char="•"/>
            </a:pPr>
            <a:r>
              <a:rPr lang="en-GB" dirty="0"/>
              <a:t>Celebrate successes and share feedback </a:t>
            </a:r>
          </a:p>
          <a:p>
            <a:pPr>
              <a:buFont typeface="Arial" panose="020B0604020202020204" pitchFamily="34" charset="0"/>
              <a:buChar char="•"/>
            </a:pPr>
            <a:r>
              <a:rPr lang="en-GB" dirty="0"/>
              <a:t>Identify next steps or opportunities for development </a:t>
            </a:r>
          </a:p>
          <a:p>
            <a:pPr>
              <a:buFont typeface="Arial" panose="020B0604020202020204" pitchFamily="34" charset="0"/>
              <a:buChar char="•"/>
            </a:pPr>
            <a:r>
              <a:rPr lang="en-GB" dirty="0"/>
              <a:t>Correct performance before it becomes an issue </a:t>
            </a:r>
          </a:p>
          <a:p>
            <a:pPr>
              <a:buFont typeface="Arial" panose="020B0604020202020204" pitchFamily="34" charset="0"/>
              <a:buChar char="•"/>
            </a:pPr>
            <a:r>
              <a:rPr lang="en-GB" dirty="0"/>
              <a:t>Build relationships and trust </a:t>
            </a:r>
          </a:p>
          <a:p>
            <a:pPr>
              <a:buFont typeface="Arial" panose="020B0604020202020204" pitchFamily="34" charset="0"/>
              <a:buChar char="•"/>
            </a:pPr>
            <a:r>
              <a:rPr lang="en-GB" dirty="0"/>
              <a:t>Don’t let it slip or fall of your “to do list “ </a:t>
            </a:r>
          </a:p>
          <a:p>
            <a:pPr>
              <a:buFont typeface="Arial" panose="020B0604020202020204" pitchFamily="34" charset="0"/>
              <a:buChar char="•"/>
            </a:pPr>
            <a:r>
              <a:rPr lang="en-GB" dirty="0"/>
              <a:t>Create the culture that encourages people to buy in </a:t>
            </a:r>
          </a:p>
        </p:txBody>
      </p:sp>
      <p:sp>
        <p:nvSpPr>
          <p:cNvPr id="4" name="Date Placeholder 3">
            <a:extLst>
              <a:ext uri="{FF2B5EF4-FFF2-40B4-BE49-F238E27FC236}">
                <a16:creationId xmlns:a16="http://schemas.microsoft.com/office/drawing/2014/main" id="{86BC421B-55D4-4DB0-A077-39BA6DFEE3F0}"/>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13AD753A-2111-403C-B146-811C00BDEB41}"/>
              </a:ext>
            </a:extLst>
          </p:cNvPr>
          <p:cNvSpPr>
            <a:spLocks noGrp="1"/>
          </p:cNvSpPr>
          <p:nvPr>
            <p:ph type="sldNum" sz="quarter" idx="12"/>
          </p:nvPr>
        </p:nvSpPr>
        <p:spPr/>
        <p:txBody>
          <a:bodyPr/>
          <a:lstStyle/>
          <a:p>
            <a:fld id="{C6451A33-CDC6-4F3C-82BE-CEA81A8C7C53}" type="slidenum">
              <a:rPr lang="en-GB" smtClean="0"/>
              <a:t>15</a:t>
            </a:fld>
            <a:endParaRPr lang="en-GB" dirty="0"/>
          </a:p>
        </p:txBody>
      </p:sp>
      <p:pic>
        <p:nvPicPr>
          <p:cNvPr id="7" name="Picture 6">
            <a:extLst>
              <a:ext uri="{FF2B5EF4-FFF2-40B4-BE49-F238E27FC236}">
                <a16:creationId xmlns:a16="http://schemas.microsoft.com/office/drawing/2014/main" id="{F018665C-47C9-4BD9-B589-546F1E1364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66621" y="2449902"/>
            <a:ext cx="4876810" cy="2670739"/>
          </a:xfrm>
          <a:prstGeom prst="rect">
            <a:avLst/>
          </a:prstGeom>
        </p:spPr>
      </p:pic>
      <p:pic>
        <p:nvPicPr>
          <p:cNvPr id="8" name="Picture 7">
            <a:extLst>
              <a:ext uri="{FF2B5EF4-FFF2-40B4-BE49-F238E27FC236}">
                <a16:creationId xmlns:a16="http://schemas.microsoft.com/office/drawing/2014/main" id="{BB5BA622-1981-4A95-A5A7-7D2E6ED291F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77701" y="407907"/>
            <a:ext cx="1333500" cy="452755"/>
          </a:xfrm>
          <a:prstGeom prst="rect">
            <a:avLst/>
          </a:prstGeom>
        </p:spPr>
      </p:pic>
    </p:spTree>
    <p:extLst>
      <p:ext uri="{BB962C8B-B14F-4D97-AF65-F5344CB8AC3E}">
        <p14:creationId xmlns:p14="http://schemas.microsoft.com/office/powerpoint/2010/main" val="60450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93EF-46E7-4E87-910A-C917FD8C86B2}"/>
              </a:ext>
            </a:extLst>
          </p:cNvPr>
          <p:cNvSpPr>
            <a:spLocks noGrp="1"/>
          </p:cNvSpPr>
          <p:nvPr>
            <p:ph type="title"/>
          </p:nvPr>
        </p:nvSpPr>
        <p:spPr/>
        <p:txBody>
          <a:bodyPr/>
          <a:lstStyle/>
          <a:p>
            <a:r>
              <a:rPr lang="en-GB" dirty="0"/>
              <a:t>Activity – Your action plans   </a:t>
            </a:r>
          </a:p>
        </p:txBody>
      </p:sp>
      <p:sp>
        <p:nvSpPr>
          <p:cNvPr id="4" name="Date Placeholder 3">
            <a:extLst>
              <a:ext uri="{FF2B5EF4-FFF2-40B4-BE49-F238E27FC236}">
                <a16:creationId xmlns:a16="http://schemas.microsoft.com/office/drawing/2014/main" id="{A0036BCF-5D40-4CD4-A376-51624788F454}"/>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65258561-7742-4392-B0A8-0140A3A80AB2}"/>
              </a:ext>
            </a:extLst>
          </p:cNvPr>
          <p:cNvSpPr>
            <a:spLocks noGrp="1"/>
          </p:cNvSpPr>
          <p:nvPr>
            <p:ph type="sldNum" sz="quarter" idx="12"/>
          </p:nvPr>
        </p:nvSpPr>
        <p:spPr/>
        <p:txBody>
          <a:bodyPr/>
          <a:lstStyle/>
          <a:p>
            <a:fld id="{C6451A33-CDC6-4F3C-82BE-CEA81A8C7C53}" type="slidenum">
              <a:rPr lang="en-GB" smtClean="0"/>
              <a:t>16</a:t>
            </a:fld>
            <a:endParaRPr lang="en-GB" dirty="0"/>
          </a:p>
        </p:txBody>
      </p:sp>
      <p:graphicFrame>
        <p:nvGraphicFramePr>
          <p:cNvPr id="9" name="Content Placeholder 4">
            <a:extLst>
              <a:ext uri="{FF2B5EF4-FFF2-40B4-BE49-F238E27FC236}">
                <a16:creationId xmlns:a16="http://schemas.microsoft.com/office/drawing/2014/main" id="{70FD62F4-E93E-4B24-9016-373C46758ACE}"/>
              </a:ext>
            </a:extLst>
          </p:cNvPr>
          <p:cNvGraphicFramePr>
            <a:graphicFrameLocks noGrp="1"/>
          </p:cNvGraphicFramePr>
          <p:nvPr>
            <p:ph idx="1"/>
            <p:extLst>
              <p:ext uri="{D42A27DB-BD31-4B8C-83A1-F6EECF244321}">
                <p14:modId xmlns:p14="http://schemas.microsoft.com/office/powerpoint/2010/main" val="1925087199"/>
              </p:ext>
            </p:extLst>
          </p:nvPr>
        </p:nvGraphicFramePr>
        <p:xfrm>
          <a:off x="5388429" y="1737361"/>
          <a:ext cx="5766934" cy="413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A02BA36-2BDF-4B80-A74E-A216B081DF9A}"/>
              </a:ext>
            </a:extLst>
          </p:cNvPr>
          <p:cNvSpPr txBox="1"/>
          <p:nvPr/>
        </p:nvSpPr>
        <p:spPr>
          <a:xfrm>
            <a:off x="433816" y="2258412"/>
            <a:ext cx="6108595" cy="2523768"/>
          </a:xfrm>
          <a:prstGeom prst="rect">
            <a:avLst/>
          </a:prstGeom>
          <a:noFill/>
        </p:spPr>
        <p:txBody>
          <a:bodyPr wrap="none" rtlCol="0">
            <a:spAutoFit/>
          </a:bodyPr>
          <a:lstStyle/>
          <a:p>
            <a:r>
              <a:rPr lang="en-GB" sz="2000" dirty="0"/>
              <a:t>In groups consider each of these areas :</a:t>
            </a:r>
          </a:p>
          <a:p>
            <a:r>
              <a:rPr lang="en-GB" sz="2000" dirty="0"/>
              <a:t>Are there activities or actions within your span of control</a:t>
            </a:r>
          </a:p>
          <a:p>
            <a:r>
              <a:rPr lang="en-GB" sz="2000" dirty="0"/>
              <a:t> you recognise you could:</a:t>
            </a:r>
          </a:p>
          <a:p>
            <a:r>
              <a:rPr lang="en-GB" sz="2000" dirty="0"/>
              <a:t> </a:t>
            </a:r>
          </a:p>
          <a:p>
            <a:pPr marL="342900" indent="-342900">
              <a:buFont typeface="Arial" panose="020B0604020202020204" pitchFamily="34" charset="0"/>
              <a:buChar char="•"/>
            </a:pPr>
            <a:r>
              <a:rPr lang="en-GB" sz="2000" dirty="0"/>
              <a:t>Start doing </a:t>
            </a:r>
          </a:p>
          <a:p>
            <a:pPr marL="342900" indent="-342900">
              <a:buFont typeface="Arial" panose="020B0604020202020204" pitchFamily="34" charset="0"/>
              <a:buChar char="•"/>
            </a:pPr>
            <a:r>
              <a:rPr lang="en-GB" sz="2000" dirty="0"/>
              <a:t>Do more of </a:t>
            </a:r>
          </a:p>
          <a:p>
            <a:pPr marL="342900" indent="-342900">
              <a:buFont typeface="Arial" panose="020B0604020202020204" pitchFamily="34" charset="0"/>
              <a:buChar char="•"/>
            </a:pPr>
            <a:r>
              <a:rPr lang="en-GB" sz="2000" dirty="0"/>
              <a:t>Improve on </a:t>
            </a:r>
          </a:p>
          <a:p>
            <a:endParaRPr lang="en-GB" dirty="0"/>
          </a:p>
        </p:txBody>
      </p:sp>
      <p:pic>
        <p:nvPicPr>
          <p:cNvPr id="7" name="Picture 6">
            <a:extLst>
              <a:ext uri="{FF2B5EF4-FFF2-40B4-BE49-F238E27FC236}">
                <a16:creationId xmlns:a16="http://schemas.microsoft.com/office/drawing/2014/main" id="{7BB913AB-A4EC-4435-AE01-B82089AD85A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9570" y="128052"/>
            <a:ext cx="1333500" cy="452755"/>
          </a:xfrm>
          <a:prstGeom prst="rect">
            <a:avLst/>
          </a:prstGeom>
        </p:spPr>
      </p:pic>
    </p:spTree>
    <p:extLst>
      <p:ext uri="{BB962C8B-B14F-4D97-AF65-F5344CB8AC3E}">
        <p14:creationId xmlns:p14="http://schemas.microsoft.com/office/powerpoint/2010/main" val="10208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BA4F7F8A-2E48-4AAD-BD7A-BBF20BB476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88ED5D8B-03EE-4F9F-B1DA-7200A1785E2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0ACA7C2F-9448-4F69-8709-97AB4C450F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6E642E16-5A4B-4510-A808-275D5056AA8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76E911AD-6CFF-4632-AECF-4C8B4D0658F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23554A21-9F50-453C-B813-92E7DD5C8BC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E92402AE-8E8B-4B7A-827E-5D8CB4DABF4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3F6EA0E5-CE81-4B08-9C8C-6015BAED229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EEC66C25-0BD0-4D4A-B3E2-16411608772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2BE5C9F9-5B70-4933-A698-3F437ACB41D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75E6EFE0-F60F-43DF-8433-F1071D2E6B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BF38-C814-469A-BBD3-BAEAA71D82D6}"/>
              </a:ext>
            </a:extLst>
          </p:cNvPr>
          <p:cNvSpPr>
            <a:spLocks noGrp="1"/>
          </p:cNvSpPr>
          <p:nvPr>
            <p:ph type="title"/>
          </p:nvPr>
        </p:nvSpPr>
        <p:spPr/>
        <p:txBody>
          <a:bodyPr/>
          <a:lstStyle/>
          <a:p>
            <a:r>
              <a:rPr lang="en-GB" dirty="0"/>
              <a:t>What is a tricky conversations </a:t>
            </a:r>
          </a:p>
        </p:txBody>
      </p:sp>
      <p:sp>
        <p:nvSpPr>
          <p:cNvPr id="3" name="Content Placeholder 2">
            <a:extLst>
              <a:ext uri="{FF2B5EF4-FFF2-40B4-BE49-F238E27FC236}">
                <a16:creationId xmlns:a16="http://schemas.microsoft.com/office/drawing/2014/main" id="{B14B1189-6307-448E-A046-8B05451BB7DC}"/>
              </a:ext>
            </a:extLst>
          </p:cNvPr>
          <p:cNvSpPr>
            <a:spLocks noGrp="1"/>
          </p:cNvSpPr>
          <p:nvPr>
            <p:ph idx="1"/>
          </p:nvPr>
        </p:nvSpPr>
        <p:spPr>
          <a:xfrm>
            <a:off x="1154083" y="1862987"/>
            <a:ext cx="10058400" cy="4023360"/>
          </a:xfrm>
        </p:spPr>
        <p:txBody>
          <a:bodyPr/>
          <a:lstStyle/>
          <a:p>
            <a:r>
              <a:rPr lang="en-GB" dirty="0"/>
              <a:t>It is a conversation where you have to manage emotions and information in a sensitive way to and can be challenging to address :</a:t>
            </a:r>
          </a:p>
          <a:p>
            <a:pPr>
              <a:buFont typeface="Arial" panose="020B0604020202020204" pitchFamily="34" charset="0"/>
              <a:buChar char="•"/>
            </a:pPr>
            <a:r>
              <a:rPr lang="en-GB" dirty="0"/>
              <a:t>It may involve giving some constructive feedback </a:t>
            </a:r>
          </a:p>
          <a:p>
            <a:pPr>
              <a:buFont typeface="Arial" panose="020B0604020202020204" pitchFamily="34" charset="0"/>
              <a:buChar char="•"/>
            </a:pPr>
            <a:r>
              <a:rPr lang="en-GB" dirty="0"/>
              <a:t>It may involve being challenged </a:t>
            </a:r>
          </a:p>
          <a:p>
            <a:pPr>
              <a:buFont typeface="Arial" panose="020B0604020202020204" pitchFamily="34" charset="0"/>
              <a:buChar char="•"/>
            </a:pPr>
            <a:r>
              <a:rPr lang="en-GB" dirty="0"/>
              <a:t>It may involve dealing with questions you can’t answer  </a:t>
            </a:r>
          </a:p>
          <a:p>
            <a:pPr>
              <a:buFont typeface="Arial" panose="020B0604020202020204" pitchFamily="34" charset="0"/>
              <a:buChar char="•"/>
            </a:pPr>
            <a:r>
              <a:rPr lang="en-GB" dirty="0"/>
              <a:t>In pairs identify situations or conversations you find tricky in appraisal meetings ?</a:t>
            </a:r>
          </a:p>
          <a:p>
            <a:r>
              <a:rPr lang="en-GB" dirty="0"/>
              <a:t>How do you currently respond to these ? ( this isn’t a trick questions )</a:t>
            </a:r>
          </a:p>
        </p:txBody>
      </p:sp>
      <p:sp>
        <p:nvSpPr>
          <p:cNvPr id="4" name="Date Placeholder 3">
            <a:extLst>
              <a:ext uri="{FF2B5EF4-FFF2-40B4-BE49-F238E27FC236}">
                <a16:creationId xmlns:a16="http://schemas.microsoft.com/office/drawing/2014/main" id="{D9F8FDE1-A12F-4773-BDFA-47CDF0C14BC9}"/>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12864B2A-E631-48B9-80D8-F3CF0043375C}"/>
              </a:ext>
            </a:extLst>
          </p:cNvPr>
          <p:cNvSpPr>
            <a:spLocks noGrp="1"/>
          </p:cNvSpPr>
          <p:nvPr>
            <p:ph type="sldNum" sz="quarter" idx="12"/>
          </p:nvPr>
        </p:nvSpPr>
        <p:spPr/>
        <p:txBody>
          <a:bodyPr/>
          <a:lstStyle/>
          <a:p>
            <a:fld id="{C6451A33-CDC6-4F3C-82BE-CEA81A8C7C53}" type="slidenum">
              <a:rPr lang="en-GB" smtClean="0"/>
              <a:t>17</a:t>
            </a:fld>
            <a:endParaRPr lang="en-GB" dirty="0"/>
          </a:p>
        </p:txBody>
      </p:sp>
      <p:pic>
        <p:nvPicPr>
          <p:cNvPr id="7" name="Graphic 6">
            <a:extLst>
              <a:ext uri="{FF2B5EF4-FFF2-40B4-BE49-F238E27FC236}">
                <a16:creationId xmlns:a16="http://schemas.microsoft.com/office/drawing/2014/main" id="{C6E803A9-DA12-4A27-B744-D7F4E6A9E2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950817" y="4073337"/>
            <a:ext cx="3241182" cy="2150537"/>
          </a:xfrm>
          <a:prstGeom prst="rect">
            <a:avLst/>
          </a:prstGeom>
        </p:spPr>
      </p:pic>
      <p:pic>
        <p:nvPicPr>
          <p:cNvPr id="8" name="Picture 7">
            <a:extLst>
              <a:ext uri="{FF2B5EF4-FFF2-40B4-BE49-F238E27FC236}">
                <a16:creationId xmlns:a16="http://schemas.microsoft.com/office/drawing/2014/main" id="{62522365-F418-4C3D-8DB7-40264C69ECA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69570" y="286603"/>
            <a:ext cx="1333500" cy="452755"/>
          </a:xfrm>
          <a:prstGeom prst="rect">
            <a:avLst/>
          </a:prstGeom>
        </p:spPr>
      </p:pic>
    </p:spTree>
    <p:extLst>
      <p:ext uri="{BB962C8B-B14F-4D97-AF65-F5344CB8AC3E}">
        <p14:creationId xmlns:p14="http://schemas.microsoft.com/office/powerpoint/2010/main" val="21619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2651-E8BB-4170-8ECE-7C529E951FC1}"/>
              </a:ext>
            </a:extLst>
          </p:cNvPr>
          <p:cNvSpPr>
            <a:spLocks noGrp="1"/>
          </p:cNvSpPr>
          <p:nvPr>
            <p:ph type="title"/>
          </p:nvPr>
        </p:nvSpPr>
        <p:spPr/>
        <p:txBody>
          <a:bodyPr/>
          <a:lstStyle/>
          <a:p>
            <a:r>
              <a:rPr lang="en-GB" dirty="0"/>
              <a:t>Performance issues - Establishing the route cause </a:t>
            </a:r>
          </a:p>
        </p:txBody>
      </p:sp>
      <p:sp>
        <p:nvSpPr>
          <p:cNvPr id="3" name="Content Placeholder 2">
            <a:extLst>
              <a:ext uri="{FF2B5EF4-FFF2-40B4-BE49-F238E27FC236}">
                <a16:creationId xmlns:a16="http://schemas.microsoft.com/office/drawing/2014/main" id="{1FF4040A-B9FB-438F-A77D-FF72EAF5A389}"/>
              </a:ext>
            </a:extLst>
          </p:cNvPr>
          <p:cNvSpPr>
            <a:spLocks noGrp="1"/>
          </p:cNvSpPr>
          <p:nvPr>
            <p:ph idx="1"/>
          </p:nvPr>
        </p:nvSpPr>
        <p:spPr/>
        <p:txBody>
          <a:bodyPr/>
          <a:lstStyle/>
          <a:p>
            <a:pPr>
              <a:buFont typeface="Arial" panose="020B0604020202020204" pitchFamily="34" charset="0"/>
              <a:buChar char="•"/>
            </a:pPr>
            <a:r>
              <a:rPr lang="en-GB" dirty="0"/>
              <a:t>Lack of/ poor  training </a:t>
            </a:r>
          </a:p>
          <a:p>
            <a:pPr>
              <a:buFont typeface="Arial" panose="020B0604020202020204" pitchFamily="34" charset="0"/>
              <a:buChar char="•"/>
            </a:pPr>
            <a:r>
              <a:rPr lang="en-GB" dirty="0"/>
              <a:t>Lack of feedback on performance expectations </a:t>
            </a:r>
          </a:p>
          <a:p>
            <a:pPr>
              <a:buFont typeface="Arial" panose="020B0604020202020204" pitchFamily="34" charset="0"/>
              <a:buChar char="•"/>
            </a:pPr>
            <a:r>
              <a:rPr lang="en-GB" dirty="0"/>
              <a:t>Unclear ambiguous objectives</a:t>
            </a:r>
          </a:p>
          <a:p>
            <a:pPr>
              <a:buFont typeface="Arial" panose="020B0604020202020204" pitchFamily="34" charset="0"/>
              <a:buChar char="•"/>
            </a:pPr>
            <a:r>
              <a:rPr lang="en-GB" dirty="0"/>
              <a:t>Conflicting priorities </a:t>
            </a:r>
          </a:p>
          <a:p>
            <a:pPr>
              <a:buFont typeface="Arial" panose="020B0604020202020204" pitchFamily="34" charset="0"/>
              <a:buChar char="•"/>
            </a:pPr>
            <a:r>
              <a:rPr lang="en-GB" dirty="0"/>
              <a:t>Workloads </a:t>
            </a:r>
          </a:p>
          <a:p>
            <a:pPr>
              <a:buFont typeface="Arial" panose="020B0604020202020204" pitchFamily="34" charset="0"/>
              <a:buChar char="•"/>
            </a:pPr>
            <a:r>
              <a:rPr lang="en-GB" dirty="0"/>
              <a:t>Lack of  motivation / boredom  </a:t>
            </a:r>
          </a:p>
          <a:p>
            <a:pPr>
              <a:buFont typeface="Arial" panose="020B0604020202020204" pitchFamily="34" charset="0"/>
              <a:buChar char="•"/>
            </a:pPr>
            <a:r>
              <a:rPr lang="en-GB" dirty="0"/>
              <a:t>Issues outside of work </a:t>
            </a:r>
          </a:p>
          <a:p>
            <a:pPr>
              <a:buFont typeface="Arial" panose="020B0604020202020204" pitchFamily="34" charset="0"/>
              <a:buChar char="•"/>
            </a:pPr>
            <a:r>
              <a:rPr lang="en-GB" dirty="0"/>
              <a:t>Lack of meaning</a:t>
            </a:r>
          </a:p>
        </p:txBody>
      </p:sp>
      <p:sp>
        <p:nvSpPr>
          <p:cNvPr id="4" name="Date Placeholder 3">
            <a:extLst>
              <a:ext uri="{FF2B5EF4-FFF2-40B4-BE49-F238E27FC236}">
                <a16:creationId xmlns:a16="http://schemas.microsoft.com/office/drawing/2014/main" id="{FC78C54E-FBDA-4224-8CB7-B17AA884C44D}"/>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FCC527A8-660A-4651-B1BD-4DBC2DD5D099}"/>
              </a:ext>
            </a:extLst>
          </p:cNvPr>
          <p:cNvSpPr>
            <a:spLocks noGrp="1"/>
          </p:cNvSpPr>
          <p:nvPr>
            <p:ph type="sldNum" sz="quarter" idx="12"/>
          </p:nvPr>
        </p:nvSpPr>
        <p:spPr/>
        <p:txBody>
          <a:bodyPr/>
          <a:lstStyle/>
          <a:p>
            <a:fld id="{C6451A33-CDC6-4F3C-82BE-CEA81A8C7C53}" type="slidenum">
              <a:rPr lang="en-GB" smtClean="0"/>
              <a:t>18</a:t>
            </a:fld>
            <a:endParaRPr lang="en-GB" dirty="0"/>
          </a:p>
        </p:txBody>
      </p:sp>
      <p:pic>
        <p:nvPicPr>
          <p:cNvPr id="7" name="Picture 6">
            <a:extLst>
              <a:ext uri="{FF2B5EF4-FFF2-40B4-BE49-F238E27FC236}">
                <a16:creationId xmlns:a16="http://schemas.microsoft.com/office/drawing/2014/main" id="{5C08E9B1-7B9C-428C-B6B1-BD831C3BDA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59739" y="1792394"/>
            <a:ext cx="3881437" cy="4115810"/>
          </a:xfrm>
          <a:prstGeom prst="rect">
            <a:avLst/>
          </a:prstGeom>
        </p:spPr>
      </p:pic>
      <p:pic>
        <p:nvPicPr>
          <p:cNvPr id="8" name="Picture 7">
            <a:extLst>
              <a:ext uri="{FF2B5EF4-FFF2-40B4-BE49-F238E27FC236}">
                <a16:creationId xmlns:a16="http://schemas.microsoft.com/office/drawing/2014/main" id="{18AB94A6-C420-40C2-B989-743852C8168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77701" y="178229"/>
            <a:ext cx="1333500" cy="452755"/>
          </a:xfrm>
          <a:prstGeom prst="rect">
            <a:avLst/>
          </a:prstGeom>
        </p:spPr>
      </p:pic>
    </p:spTree>
    <p:extLst>
      <p:ext uri="{BB962C8B-B14F-4D97-AF65-F5344CB8AC3E}">
        <p14:creationId xmlns:p14="http://schemas.microsoft.com/office/powerpoint/2010/main" val="1093369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6F1-8BFD-4C41-8D12-264D30224997}"/>
              </a:ext>
            </a:extLst>
          </p:cNvPr>
          <p:cNvSpPr>
            <a:spLocks noGrp="1"/>
          </p:cNvSpPr>
          <p:nvPr>
            <p:ph type="title"/>
          </p:nvPr>
        </p:nvSpPr>
        <p:spPr/>
        <p:txBody>
          <a:bodyPr/>
          <a:lstStyle/>
          <a:p>
            <a:r>
              <a:rPr lang="en-GB" dirty="0"/>
              <a:t>Managing yourself when tackling a tricky conversation  </a:t>
            </a:r>
          </a:p>
        </p:txBody>
      </p:sp>
      <p:sp>
        <p:nvSpPr>
          <p:cNvPr id="3" name="Content Placeholder 2">
            <a:extLst>
              <a:ext uri="{FF2B5EF4-FFF2-40B4-BE49-F238E27FC236}">
                <a16:creationId xmlns:a16="http://schemas.microsoft.com/office/drawing/2014/main" id="{23578500-486F-455F-930D-C046C728A4D4}"/>
              </a:ext>
            </a:extLst>
          </p:cNvPr>
          <p:cNvSpPr>
            <a:spLocks noGrp="1"/>
          </p:cNvSpPr>
          <p:nvPr>
            <p:ph idx="1"/>
          </p:nvPr>
        </p:nvSpPr>
        <p:spPr/>
        <p:txBody>
          <a:bodyPr/>
          <a:lstStyle/>
          <a:p>
            <a:pPr>
              <a:buFont typeface="Arial" panose="020B0604020202020204" pitchFamily="34" charset="0"/>
              <a:buChar char="•"/>
            </a:pPr>
            <a:r>
              <a:rPr lang="en-GB" dirty="0"/>
              <a:t>Acknowledge an issue for the individual without taking on the problem</a:t>
            </a:r>
          </a:p>
          <a:p>
            <a:pPr>
              <a:buFont typeface="Arial" panose="020B0604020202020204" pitchFamily="34" charset="0"/>
              <a:buChar char="•"/>
            </a:pPr>
            <a:r>
              <a:rPr lang="en-GB" dirty="0"/>
              <a:t>Show empathy not sympathy  </a:t>
            </a:r>
          </a:p>
          <a:p>
            <a:pPr marL="0" indent="0">
              <a:buNone/>
            </a:pPr>
            <a:r>
              <a:rPr lang="en-GB" dirty="0"/>
              <a:t>Stay in control  of your emotions e.g.– Don’t become defensive ,</a:t>
            </a:r>
          </a:p>
          <a:p>
            <a:pPr>
              <a:buFont typeface="Arial" panose="020B0604020202020204" pitchFamily="34" charset="0"/>
              <a:buChar char="•"/>
            </a:pPr>
            <a:r>
              <a:rPr lang="en-GB" dirty="0"/>
              <a:t>State what you can do and what you cant do in a professional way </a:t>
            </a:r>
          </a:p>
          <a:p>
            <a:pPr>
              <a:buFont typeface="Arial" panose="020B0604020202020204" pitchFamily="34" charset="0"/>
              <a:buChar char="•"/>
            </a:pPr>
            <a:r>
              <a:rPr lang="en-GB" dirty="0"/>
              <a:t>Use active listening</a:t>
            </a:r>
          </a:p>
          <a:p>
            <a:pPr>
              <a:buFont typeface="Arial" panose="020B0604020202020204" pitchFamily="34" charset="0"/>
              <a:buChar char="•"/>
            </a:pPr>
            <a:r>
              <a:rPr lang="en-GB" dirty="0"/>
              <a:t>Gather facts &amp; information as to the issue </a:t>
            </a:r>
          </a:p>
          <a:p>
            <a:pPr>
              <a:buFont typeface="Arial" panose="020B0604020202020204" pitchFamily="34" charset="0"/>
              <a:buChar char="•"/>
            </a:pPr>
            <a:r>
              <a:rPr lang="en-GB" dirty="0"/>
              <a:t>Don’t be judgemental – focus on the  impact of the behaviour or</a:t>
            </a:r>
          </a:p>
          <a:p>
            <a:pPr marL="0" indent="0">
              <a:buNone/>
            </a:pPr>
            <a:r>
              <a:rPr lang="en-GB" dirty="0"/>
              <a:t> issue , don’t make it personal </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4" name="Date Placeholder 3">
            <a:extLst>
              <a:ext uri="{FF2B5EF4-FFF2-40B4-BE49-F238E27FC236}">
                <a16:creationId xmlns:a16="http://schemas.microsoft.com/office/drawing/2014/main" id="{EBF84092-C877-46F2-A039-5B51CA1FD029}"/>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5B871554-1EFF-4D8B-A2F0-E511FCCB2064}"/>
              </a:ext>
            </a:extLst>
          </p:cNvPr>
          <p:cNvSpPr>
            <a:spLocks noGrp="1"/>
          </p:cNvSpPr>
          <p:nvPr>
            <p:ph type="sldNum" sz="quarter" idx="12"/>
          </p:nvPr>
        </p:nvSpPr>
        <p:spPr/>
        <p:txBody>
          <a:bodyPr/>
          <a:lstStyle/>
          <a:p>
            <a:fld id="{C6451A33-CDC6-4F3C-82BE-CEA81A8C7C53}" type="slidenum">
              <a:rPr lang="en-GB" smtClean="0"/>
              <a:t>19</a:t>
            </a:fld>
            <a:endParaRPr lang="en-GB" dirty="0"/>
          </a:p>
        </p:txBody>
      </p:sp>
      <p:pic>
        <p:nvPicPr>
          <p:cNvPr id="7" name="Picture 6">
            <a:extLst>
              <a:ext uri="{FF2B5EF4-FFF2-40B4-BE49-F238E27FC236}">
                <a16:creationId xmlns:a16="http://schemas.microsoft.com/office/drawing/2014/main" id="{0784450A-3EC5-48A8-B7AE-122964F61DF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0589" y="3632957"/>
            <a:ext cx="3779603" cy="2826828"/>
          </a:xfrm>
          <a:prstGeom prst="rect">
            <a:avLst/>
          </a:prstGeom>
        </p:spPr>
      </p:pic>
      <p:pic>
        <p:nvPicPr>
          <p:cNvPr id="8" name="Picture 7">
            <a:extLst>
              <a:ext uri="{FF2B5EF4-FFF2-40B4-BE49-F238E27FC236}">
                <a16:creationId xmlns:a16="http://schemas.microsoft.com/office/drawing/2014/main" id="{13647622-BDD1-4992-812A-728B219C3D5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00427" y="60225"/>
            <a:ext cx="1333500" cy="452755"/>
          </a:xfrm>
          <a:prstGeom prst="rect">
            <a:avLst/>
          </a:prstGeom>
        </p:spPr>
      </p:pic>
    </p:spTree>
    <p:extLst>
      <p:ext uri="{BB962C8B-B14F-4D97-AF65-F5344CB8AC3E}">
        <p14:creationId xmlns:p14="http://schemas.microsoft.com/office/powerpoint/2010/main" val="242265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467"/>
            <a:ext cx="10082306" cy="1329203"/>
          </a:xfrm>
        </p:spPr>
        <p:txBody>
          <a:bodyPr>
            <a:normAutofit/>
          </a:bodyPr>
          <a:lstStyle/>
          <a:p>
            <a:r>
              <a:rPr lang="en-GB" b="1" dirty="0">
                <a:solidFill>
                  <a:srgbClr val="002060"/>
                </a:solidFill>
              </a:rPr>
              <a:t>Agenda</a:t>
            </a:r>
          </a:p>
        </p:txBody>
      </p:sp>
      <p:sp>
        <p:nvSpPr>
          <p:cNvPr id="3" name="TextBox 2"/>
          <p:cNvSpPr txBox="1"/>
          <p:nvPr/>
        </p:nvSpPr>
        <p:spPr>
          <a:xfrm>
            <a:off x="1093695" y="1996225"/>
            <a:ext cx="10948052" cy="2954655"/>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Recognise the purpose of performance management and the role of appraisals in this   </a:t>
            </a:r>
          </a:p>
          <a:p>
            <a:pPr marL="285750" lvl="0" indent="-285750">
              <a:buFont typeface="Arial" panose="020B0604020202020204" pitchFamily="34" charset="0"/>
              <a:buChar char="•"/>
            </a:pPr>
            <a:r>
              <a:rPr lang="en-GB" sz="2400" dirty="0"/>
              <a:t>Identify ways to enhance how to hold effective appraisals </a:t>
            </a:r>
          </a:p>
          <a:p>
            <a:pPr marL="285750" lvl="0" indent="-285750">
              <a:buFont typeface="Arial" panose="020B0604020202020204" pitchFamily="34" charset="0"/>
              <a:buChar char="•"/>
            </a:pPr>
            <a:r>
              <a:rPr lang="en-GB" sz="2400" dirty="0"/>
              <a:t>Identify </a:t>
            </a:r>
            <a:r>
              <a:rPr lang="en-GB" sz="2400"/>
              <a:t>actions  to </a:t>
            </a:r>
            <a:r>
              <a:rPr lang="en-GB" sz="2400" dirty="0"/>
              <a:t>encourage engagement in the appraisals process – WIFIM </a:t>
            </a:r>
          </a:p>
          <a:p>
            <a:pPr marL="285750" lvl="0" indent="-285750">
              <a:buFont typeface="Arial" panose="020B0604020202020204" pitchFamily="34" charset="0"/>
              <a:buChar char="•"/>
            </a:pPr>
            <a:r>
              <a:rPr lang="en-GB" sz="2400" dirty="0"/>
              <a:t>Be able to set SMART objectives </a:t>
            </a:r>
          </a:p>
          <a:p>
            <a:pPr marL="285750" lvl="0" indent="-285750">
              <a:buFont typeface="Arial" panose="020B0604020202020204" pitchFamily="34" charset="0"/>
              <a:buChar char="•"/>
            </a:pPr>
            <a:r>
              <a:rPr lang="en-GB" sz="2400" dirty="0"/>
              <a:t>Recognise how to handle and manage tricky conversations </a:t>
            </a:r>
          </a:p>
          <a:p>
            <a:pPr lvl="0"/>
            <a:r>
              <a:rPr lang="en-GB" sz="2400" dirty="0"/>
              <a:t> </a:t>
            </a:r>
          </a:p>
          <a:p>
            <a:pPr lvl="0"/>
            <a:endParaRPr lang="en-GB" dirty="0"/>
          </a:p>
        </p:txBody>
      </p:sp>
      <p:sp>
        <p:nvSpPr>
          <p:cNvPr id="5" name="Date Placeholder 4"/>
          <p:cNvSpPr>
            <a:spLocks noGrp="1"/>
          </p:cNvSpPr>
          <p:nvPr>
            <p:ph type="dt" sz="half" idx="10"/>
          </p:nvPr>
        </p:nvSpPr>
        <p:spPr/>
        <p:txBody>
          <a:bodyPr/>
          <a:lstStyle/>
          <a:p>
            <a:fld id="{634FE73B-4CCF-4DF6-84AB-8B4640D2C0D8}" type="datetime1">
              <a:rPr lang="en-GB" smtClean="0"/>
              <a:t>16/11/2023</a:t>
            </a:fld>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2</a:t>
            </a:fld>
            <a:endParaRPr lang="en-GB" dirty="0"/>
          </a:p>
        </p:txBody>
      </p:sp>
      <p:pic>
        <p:nvPicPr>
          <p:cNvPr id="7" name="Picture 6">
            <a:extLst>
              <a:ext uri="{FF2B5EF4-FFF2-40B4-BE49-F238E27FC236}">
                <a16:creationId xmlns:a16="http://schemas.microsoft.com/office/drawing/2014/main" id="{6611836E-1BA4-4BD5-BD18-651802C4A75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8344" y="260187"/>
            <a:ext cx="1333500" cy="452755"/>
          </a:xfrm>
          <a:prstGeom prst="rect">
            <a:avLst/>
          </a:prstGeom>
        </p:spPr>
      </p:pic>
    </p:spTree>
    <p:extLst>
      <p:ext uri="{BB962C8B-B14F-4D97-AF65-F5344CB8AC3E}">
        <p14:creationId xmlns:p14="http://schemas.microsoft.com/office/powerpoint/2010/main" val="264846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704A-0A81-4829-99D8-D02234FD36E1}"/>
              </a:ext>
            </a:extLst>
          </p:cNvPr>
          <p:cNvSpPr>
            <a:spLocks noGrp="1"/>
          </p:cNvSpPr>
          <p:nvPr>
            <p:ph type="title"/>
          </p:nvPr>
        </p:nvSpPr>
        <p:spPr/>
        <p:txBody>
          <a:bodyPr/>
          <a:lstStyle/>
          <a:p>
            <a:r>
              <a:rPr lang="en-GB" dirty="0">
                <a:solidFill>
                  <a:srgbClr val="002060"/>
                </a:solidFill>
              </a:rPr>
              <a:t>Prepare for your conversation  </a:t>
            </a:r>
          </a:p>
        </p:txBody>
      </p:sp>
      <p:sp>
        <p:nvSpPr>
          <p:cNvPr id="3" name="Content Placeholder 2">
            <a:extLst>
              <a:ext uri="{FF2B5EF4-FFF2-40B4-BE49-F238E27FC236}">
                <a16:creationId xmlns:a16="http://schemas.microsoft.com/office/drawing/2014/main" id="{1F453FC5-9CF3-4E9D-9DF4-7EAB6350A63B}"/>
              </a:ext>
            </a:extLst>
          </p:cNvPr>
          <p:cNvSpPr>
            <a:spLocks noGrp="1"/>
          </p:cNvSpPr>
          <p:nvPr>
            <p:ph idx="1"/>
          </p:nvPr>
        </p:nvSpPr>
        <p:spPr/>
        <p:txBody>
          <a:bodyPr>
            <a:normAutofit/>
          </a:bodyPr>
          <a:lstStyle/>
          <a:p>
            <a:r>
              <a:rPr lang="en-GB" dirty="0"/>
              <a:t>● establish the facts – Don’t act on hearsay </a:t>
            </a:r>
          </a:p>
          <a:p>
            <a:r>
              <a:rPr lang="en-GB" dirty="0"/>
              <a:t>● reflect on what you know about the individual </a:t>
            </a:r>
          </a:p>
          <a:p>
            <a:r>
              <a:rPr lang="en-GB" dirty="0"/>
              <a:t>● get support</a:t>
            </a:r>
          </a:p>
          <a:p>
            <a:r>
              <a:rPr lang="en-GB" dirty="0"/>
              <a:t>● check your policies</a:t>
            </a:r>
          </a:p>
          <a:p>
            <a:r>
              <a:rPr lang="en-GB" dirty="0"/>
              <a:t>● Plan the meeting. What do you know?</a:t>
            </a:r>
          </a:p>
          <a:p>
            <a:r>
              <a:rPr lang="en-GB" dirty="0"/>
              <a:t> check yourself and the purpose of the conversation </a:t>
            </a:r>
          </a:p>
          <a:p>
            <a:pPr>
              <a:buFont typeface="Arial" panose="020B0604020202020204" pitchFamily="34" charset="0"/>
              <a:buChar char="•"/>
            </a:pPr>
            <a:endParaRPr lang="en-GB" dirty="0"/>
          </a:p>
        </p:txBody>
      </p:sp>
      <p:sp>
        <p:nvSpPr>
          <p:cNvPr id="4" name="Date Placeholder 3">
            <a:extLst>
              <a:ext uri="{FF2B5EF4-FFF2-40B4-BE49-F238E27FC236}">
                <a16:creationId xmlns:a16="http://schemas.microsoft.com/office/drawing/2014/main" id="{6ED7C7F0-E271-48FE-A583-C28E0CB526E9}"/>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9A382A73-3D9D-4CA2-83E5-D7232E44D493}"/>
              </a:ext>
            </a:extLst>
          </p:cNvPr>
          <p:cNvSpPr>
            <a:spLocks noGrp="1"/>
          </p:cNvSpPr>
          <p:nvPr>
            <p:ph type="sldNum" sz="quarter" idx="12"/>
          </p:nvPr>
        </p:nvSpPr>
        <p:spPr/>
        <p:txBody>
          <a:bodyPr/>
          <a:lstStyle/>
          <a:p>
            <a:fld id="{C6451A33-CDC6-4F3C-82BE-CEA81A8C7C53}" type="slidenum">
              <a:rPr lang="en-GB" smtClean="0"/>
              <a:t>20</a:t>
            </a:fld>
            <a:endParaRPr lang="en-GB" dirty="0"/>
          </a:p>
        </p:txBody>
      </p:sp>
      <p:sp>
        <p:nvSpPr>
          <p:cNvPr id="6" name="Speech Bubble: Oval 5">
            <a:extLst>
              <a:ext uri="{FF2B5EF4-FFF2-40B4-BE49-F238E27FC236}">
                <a16:creationId xmlns:a16="http://schemas.microsoft.com/office/drawing/2014/main" id="{8832B9C8-6E94-48D0-B8C7-02AE62B7D9F5}"/>
              </a:ext>
            </a:extLst>
          </p:cNvPr>
          <p:cNvSpPr/>
          <p:nvPr/>
        </p:nvSpPr>
        <p:spPr>
          <a:xfrm>
            <a:off x="6658092" y="1845734"/>
            <a:ext cx="5175849" cy="43528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If you are dealing with a performance or conduct issue, for example, you need to have the relevant facts at your fingertips. What were the employee’s performance targets and in what way have they failed to meet these targets? Are there any extenuating circumstances – for example, if they have been on sickness absence or training courses do you need to adjust the targets? </a:t>
            </a:r>
          </a:p>
        </p:txBody>
      </p:sp>
      <p:pic>
        <p:nvPicPr>
          <p:cNvPr id="7" name="Picture 6">
            <a:extLst>
              <a:ext uri="{FF2B5EF4-FFF2-40B4-BE49-F238E27FC236}">
                <a16:creationId xmlns:a16="http://schemas.microsoft.com/office/drawing/2014/main" id="{9D4AF353-9250-4697-846D-5BE872309E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9570" y="286603"/>
            <a:ext cx="1333500" cy="452755"/>
          </a:xfrm>
          <a:prstGeom prst="rect">
            <a:avLst/>
          </a:prstGeom>
        </p:spPr>
      </p:pic>
    </p:spTree>
    <p:extLst>
      <p:ext uri="{BB962C8B-B14F-4D97-AF65-F5344CB8AC3E}">
        <p14:creationId xmlns:p14="http://schemas.microsoft.com/office/powerpoint/2010/main" val="428130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6CB0-4862-481E-991A-F0F6817463FA}"/>
              </a:ext>
            </a:extLst>
          </p:cNvPr>
          <p:cNvSpPr>
            <a:spLocks noGrp="1"/>
          </p:cNvSpPr>
          <p:nvPr>
            <p:ph type="title"/>
          </p:nvPr>
        </p:nvSpPr>
        <p:spPr/>
        <p:txBody>
          <a:bodyPr/>
          <a:lstStyle/>
          <a:p>
            <a:r>
              <a:rPr lang="en-GB" dirty="0"/>
              <a:t>Giving constructive feedback</a:t>
            </a:r>
          </a:p>
        </p:txBody>
      </p:sp>
      <p:sp>
        <p:nvSpPr>
          <p:cNvPr id="3" name="Content Placeholder 2">
            <a:extLst>
              <a:ext uri="{FF2B5EF4-FFF2-40B4-BE49-F238E27FC236}">
                <a16:creationId xmlns:a16="http://schemas.microsoft.com/office/drawing/2014/main" id="{2B2DB255-3FD0-4353-9C7F-692E2FC2B89C}"/>
              </a:ext>
            </a:extLst>
          </p:cNvPr>
          <p:cNvSpPr>
            <a:spLocks noGrp="1"/>
          </p:cNvSpPr>
          <p:nvPr>
            <p:ph idx="1"/>
          </p:nvPr>
        </p:nvSpPr>
        <p:spPr>
          <a:xfrm>
            <a:off x="1097280" y="1845734"/>
            <a:ext cx="10828020" cy="4212166"/>
          </a:xfrm>
        </p:spPr>
        <p:txBody>
          <a:bodyPr>
            <a:normAutofit/>
          </a:bodyPr>
          <a:lstStyle/>
          <a:p>
            <a:pPr>
              <a:buFont typeface="Arial" panose="020B0604020202020204" pitchFamily="34" charset="0"/>
              <a:buChar char="•"/>
            </a:pPr>
            <a:r>
              <a:rPr lang="en-GB" dirty="0"/>
              <a:t>Identify your outcome in giving the feedback before you deliver it. </a:t>
            </a:r>
          </a:p>
          <a:p>
            <a:pPr>
              <a:buFont typeface="Arial" panose="020B0604020202020204" pitchFamily="34" charset="0"/>
              <a:buChar char="•"/>
            </a:pPr>
            <a:r>
              <a:rPr lang="en-GB" dirty="0">
                <a:solidFill>
                  <a:schemeClr val="tx1"/>
                </a:solidFill>
              </a:rPr>
              <a:t>In your first sentence, identify the topic or issue that the feedback will be about.</a:t>
            </a:r>
          </a:p>
          <a:p>
            <a:pPr>
              <a:buFont typeface="Arial" panose="020B0604020202020204" pitchFamily="34" charset="0"/>
              <a:buChar char="•"/>
            </a:pPr>
            <a:r>
              <a:rPr lang="en-GB" dirty="0">
                <a:solidFill>
                  <a:schemeClr val="tx1"/>
                </a:solidFill>
              </a:rPr>
              <a:t>Provide the specifics of what occurred.</a:t>
            </a:r>
          </a:p>
          <a:p>
            <a:r>
              <a:rPr lang="en-GB" i="1" dirty="0">
                <a:solidFill>
                  <a:schemeClr val="tx1"/>
                </a:solidFill>
              </a:rPr>
              <a:t>Start each key point with an "I" message, such as, "I have noticed," "I have observed," "I have seen," or when the need exists to pass on feedback from others, "I have had reported to me." "I" messages help you be issue-focused and get into the specifics</a:t>
            </a:r>
            <a:r>
              <a:rPr lang="en-GB" i="1" dirty="0"/>
              <a:t> </a:t>
            </a:r>
          </a:p>
          <a:p>
            <a:pPr>
              <a:buFont typeface="Arial" panose="020B0604020202020204" pitchFamily="34" charset="0"/>
              <a:buChar char="•"/>
            </a:pPr>
            <a:r>
              <a:rPr lang="en-GB" dirty="0"/>
              <a:t>Consider  your manner </a:t>
            </a:r>
          </a:p>
          <a:p>
            <a:pPr>
              <a:buFont typeface="Arial" panose="020B0604020202020204" pitchFamily="34" charset="0"/>
              <a:buChar char="•"/>
            </a:pPr>
            <a:r>
              <a:rPr lang="en-GB" dirty="0"/>
              <a:t>Be direct – Don’t beat about the bush </a:t>
            </a:r>
          </a:p>
          <a:p>
            <a:pPr>
              <a:buFont typeface="Arial" panose="020B0604020202020204" pitchFamily="34" charset="0"/>
              <a:buChar char="•"/>
            </a:pPr>
            <a:r>
              <a:rPr lang="en-GB" dirty="0"/>
              <a:t>Avoid “ need to phases</a:t>
            </a:r>
          </a:p>
          <a:p>
            <a:pPr>
              <a:buFont typeface="Arial" panose="020B0604020202020204" pitchFamily="34" charset="0"/>
              <a:buChar char="•"/>
            </a:pPr>
            <a:r>
              <a:rPr lang="en-GB" dirty="0"/>
              <a:t>Be sincere and avoid  giving mixed messages  </a:t>
            </a:r>
          </a:p>
        </p:txBody>
      </p:sp>
      <p:sp>
        <p:nvSpPr>
          <p:cNvPr id="4" name="Date Placeholder 3">
            <a:extLst>
              <a:ext uri="{FF2B5EF4-FFF2-40B4-BE49-F238E27FC236}">
                <a16:creationId xmlns:a16="http://schemas.microsoft.com/office/drawing/2014/main" id="{5AC6FF66-5BD8-412C-8DFD-012F49440187}"/>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0910FA5A-C0F7-4E33-A690-A225C73AEB66}"/>
              </a:ext>
            </a:extLst>
          </p:cNvPr>
          <p:cNvSpPr>
            <a:spLocks noGrp="1"/>
          </p:cNvSpPr>
          <p:nvPr>
            <p:ph type="sldNum" sz="quarter" idx="12"/>
          </p:nvPr>
        </p:nvSpPr>
        <p:spPr/>
        <p:txBody>
          <a:bodyPr/>
          <a:lstStyle/>
          <a:p>
            <a:fld id="{C6451A33-CDC6-4F3C-82BE-CEA81A8C7C53}" type="slidenum">
              <a:rPr lang="en-GB" smtClean="0"/>
              <a:t>21</a:t>
            </a:fld>
            <a:endParaRPr lang="en-GB" dirty="0"/>
          </a:p>
        </p:txBody>
      </p:sp>
      <p:sp>
        <p:nvSpPr>
          <p:cNvPr id="8" name="TextBox 7">
            <a:extLst>
              <a:ext uri="{FF2B5EF4-FFF2-40B4-BE49-F238E27FC236}">
                <a16:creationId xmlns:a16="http://schemas.microsoft.com/office/drawing/2014/main" id="{8EE99592-A6B3-4094-B123-2965E7A2D744}"/>
              </a:ext>
            </a:extLst>
          </p:cNvPr>
          <p:cNvSpPr txBox="1"/>
          <p:nvPr/>
        </p:nvSpPr>
        <p:spPr>
          <a:xfrm>
            <a:off x="1524000" y="6858000"/>
            <a:ext cx="9144000" cy="230832"/>
          </a:xfrm>
          <a:prstGeom prst="rect">
            <a:avLst/>
          </a:prstGeom>
          <a:noFill/>
        </p:spPr>
        <p:txBody>
          <a:bodyPr wrap="square" rtlCol="0">
            <a:spAutoFit/>
          </a:bodyPr>
          <a:lstStyle/>
          <a:p>
            <a:r>
              <a:rPr lang="en-GB" sz="900" dirty="0">
                <a:hlinkClick r:id="rId3" tooltip="http://people-equation.com/are-you-using-the-good-copbad-cop-feedback-method/feedback-image-for-april-22-blogpost/"/>
              </a:rPr>
              <a:t>This Photo</a:t>
            </a:r>
            <a:r>
              <a:rPr lang="en-GB" sz="900" dirty="0"/>
              <a:t> by Unknown Author is licensed under </a:t>
            </a:r>
            <a:r>
              <a:rPr lang="en-GB" sz="900" dirty="0">
                <a:hlinkClick r:id="rId4" tooltip="https://creativecommons.org/licenses/by-nc-nd/3.0/"/>
              </a:rPr>
              <a:t>CC BY-NC-ND</a:t>
            </a:r>
            <a:endParaRPr lang="en-GB" sz="900" dirty="0"/>
          </a:p>
        </p:txBody>
      </p:sp>
      <p:sp>
        <p:nvSpPr>
          <p:cNvPr id="10" name="Speech Bubble: Oval 9">
            <a:extLst>
              <a:ext uri="{FF2B5EF4-FFF2-40B4-BE49-F238E27FC236}">
                <a16:creationId xmlns:a16="http://schemas.microsoft.com/office/drawing/2014/main" id="{43C171BA-1751-4925-926D-8A0D69E7D1BD}"/>
              </a:ext>
            </a:extLst>
          </p:cNvPr>
          <p:cNvSpPr/>
          <p:nvPr/>
        </p:nvSpPr>
        <p:spPr>
          <a:xfrm>
            <a:off x="8267700" y="3833357"/>
            <a:ext cx="3657600" cy="22245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br>
            <a:r>
              <a:rPr lang="en-GB" dirty="0"/>
              <a:t>Feedback given well , should not alienate the receiver,, but should motivate them to perform better </a:t>
            </a:r>
          </a:p>
        </p:txBody>
      </p:sp>
      <p:pic>
        <p:nvPicPr>
          <p:cNvPr id="9" name="Picture 8">
            <a:extLst>
              <a:ext uri="{FF2B5EF4-FFF2-40B4-BE49-F238E27FC236}">
                <a16:creationId xmlns:a16="http://schemas.microsoft.com/office/drawing/2014/main" id="{7FE5B141-2E06-489A-85F2-59C24D9CB8A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30530" y="253513"/>
            <a:ext cx="1333500" cy="452755"/>
          </a:xfrm>
          <a:prstGeom prst="rect">
            <a:avLst/>
          </a:prstGeom>
        </p:spPr>
      </p:pic>
    </p:spTree>
    <p:extLst>
      <p:ext uri="{BB962C8B-B14F-4D97-AF65-F5344CB8AC3E}">
        <p14:creationId xmlns:p14="http://schemas.microsoft.com/office/powerpoint/2010/main" val="173218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0307-0B40-441A-B968-0A42D2C68E1D}"/>
              </a:ext>
            </a:extLst>
          </p:cNvPr>
          <p:cNvSpPr>
            <a:spLocks noGrp="1"/>
          </p:cNvSpPr>
          <p:nvPr>
            <p:ph type="title"/>
          </p:nvPr>
        </p:nvSpPr>
        <p:spPr/>
        <p:txBody>
          <a:bodyPr/>
          <a:lstStyle/>
          <a:p>
            <a:r>
              <a:rPr lang="en-GB" dirty="0"/>
              <a:t>Opening up a tricky situation  </a:t>
            </a:r>
          </a:p>
        </p:txBody>
      </p:sp>
      <p:sp>
        <p:nvSpPr>
          <p:cNvPr id="3" name="Content Placeholder 2">
            <a:extLst>
              <a:ext uri="{FF2B5EF4-FFF2-40B4-BE49-F238E27FC236}">
                <a16:creationId xmlns:a16="http://schemas.microsoft.com/office/drawing/2014/main" id="{84376A0D-BC31-45DE-8EFE-783F6DA53119}"/>
              </a:ext>
            </a:extLst>
          </p:cNvPr>
          <p:cNvSpPr>
            <a:spLocks noGrp="1"/>
          </p:cNvSpPr>
          <p:nvPr>
            <p:ph idx="1"/>
          </p:nvPr>
        </p:nvSpPr>
        <p:spPr/>
        <p:txBody>
          <a:bodyPr>
            <a:normAutofit/>
          </a:bodyPr>
          <a:lstStyle/>
          <a:p>
            <a:pPr fontAlgn="auto"/>
            <a:r>
              <a:rPr lang="en-GB" dirty="0"/>
              <a:t>! I’d like to share some thoughts with you that I think could help us collaborate better”</a:t>
            </a:r>
          </a:p>
          <a:p>
            <a:pPr fontAlgn="auto"/>
            <a:r>
              <a:rPr lang="en-GB" dirty="0"/>
              <a:t>“I want to share some observations and thoughts with you and understand your perspective on them”</a:t>
            </a:r>
          </a:p>
          <a:p>
            <a:r>
              <a:rPr lang="en-GB" dirty="0"/>
              <a:t>I’m curious about something  I’ve noticed  and want to get your perspective on it </a:t>
            </a:r>
          </a:p>
          <a:p>
            <a:pPr fontAlgn="auto"/>
            <a:r>
              <a:rPr lang="en-GB" dirty="0"/>
              <a:t>It looks like we have different perspectives about ______, and I wanted to see if you’d be up for exchanging more thoughts about it so we can understand each other better”</a:t>
            </a:r>
          </a:p>
          <a:p>
            <a:pPr fontAlgn="auto"/>
            <a:r>
              <a:rPr lang="en-GB" dirty="0"/>
              <a:t>“I’d like to see if we could reach a better understanding about ______ by sharing more of our</a:t>
            </a:r>
          </a:p>
          <a:p>
            <a:pPr fontAlgn="auto"/>
            <a:r>
              <a:rPr lang="en-GB" dirty="0"/>
              <a:t> thoughts and feelings around it”</a:t>
            </a:r>
          </a:p>
          <a:p>
            <a:r>
              <a:rPr lang="en-GB" dirty="0"/>
              <a:t>I’ve noticed a recurring conversation (conflict, disagreement, problem) we seem to have. I’d like to talk about why that happens.</a:t>
            </a:r>
          </a:p>
          <a:p>
            <a:pPr fontAlgn="auto"/>
            <a:endParaRPr lang="en-GB" dirty="0"/>
          </a:p>
          <a:p>
            <a:endParaRPr lang="en-GB" dirty="0"/>
          </a:p>
        </p:txBody>
      </p:sp>
      <p:sp>
        <p:nvSpPr>
          <p:cNvPr id="4" name="Date Placeholder 3">
            <a:extLst>
              <a:ext uri="{FF2B5EF4-FFF2-40B4-BE49-F238E27FC236}">
                <a16:creationId xmlns:a16="http://schemas.microsoft.com/office/drawing/2014/main" id="{51C1A0EE-FD7C-4252-B767-407B14D5842E}"/>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A37BD8BE-1366-4295-BA33-596C7D8B2B53}"/>
              </a:ext>
            </a:extLst>
          </p:cNvPr>
          <p:cNvSpPr>
            <a:spLocks noGrp="1"/>
          </p:cNvSpPr>
          <p:nvPr>
            <p:ph type="sldNum" sz="quarter" idx="12"/>
          </p:nvPr>
        </p:nvSpPr>
        <p:spPr/>
        <p:txBody>
          <a:bodyPr/>
          <a:lstStyle/>
          <a:p>
            <a:fld id="{C6451A33-CDC6-4F3C-82BE-CEA81A8C7C53}" type="slidenum">
              <a:rPr lang="en-GB" smtClean="0"/>
              <a:t>22</a:t>
            </a:fld>
            <a:endParaRPr lang="en-GB" dirty="0"/>
          </a:p>
        </p:txBody>
      </p:sp>
      <p:pic>
        <p:nvPicPr>
          <p:cNvPr id="6" name="Picture 5">
            <a:extLst>
              <a:ext uri="{FF2B5EF4-FFF2-40B4-BE49-F238E27FC236}">
                <a16:creationId xmlns:a16="http://schemas.microsoft.com/office/drawing/2014/main" id="{3C805C53-8460-434E-B890-72F598D7E84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9570" y="395027"/>
            <a:ext cx="1333500" cy="452755"/>
          </a:xfrm>
          <a:prstGeom prst="rect">
            <a:avLst/>
          </a:prstGeom>
        </p:spPr>
      </p:pic>
    </p:spTree>
    <p:extLst>
      <p:ext uri="{BB962C8B-B14F-4D97-AF65-F5344CB8AC3E}">
        <p14:creationId xmlns:p14="http://schemas.microsoft.com/office/powerpoint/2010/main" val="203050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107-3D7F-419A-8AB5-17E8B4B601B4}"/>
              </a:ext>
            </a:extLst>
          </p:cNvPr>
          <p:cNvSpPr>
            <a:spLocks noGrp="1"/>
          </p:cNvSpPr>
          <p:nvPr>
            <p:ph type="title"/>
          </p:nvPr>
        </p:nvSpPr>
        <p:spPr/>
        <p:txBody>
          <a:bodyPr/>
          <a:lstStyle/>
          <a:p>
            <a:r>
              <a:rPr lang="en-GB" dirty="0"/>
              <a:t>Responding to awkward questions </a:t>
            </a:r>
          </a:p>
        </p:txBody>
      </p:sp>
      <p:sp>
        <p:nvSpPr>
          <p:cNvPr id="3" name="Content Placeholder 2">
            <a:extLst>
              <a:ext uri="{FF2B5EF4-FFF2-40B4-BE49-F238E27FC236}">
                <a16:creationId xmlns:a16="http://schemas.microsoft.com/office/drawing/2014/main" id="{7B40437E-FD26-4364-B898-31B02F18F348}"/>
              </a:ext>
            </a:extLst>
          </p:cNvPr>
          <p:cNvSpPr>
            <a:spLocks noGrp="1"/>
          </p:cNvSpPr>
          <p:nvPr>
            <p:ph idx="1"/>
          </p:nvPr>
        </p:nvSpPr>
        <p:spPr/>
        <p:txBody>
          <a:bodyPr/>
          <a:lstStyle/>
          <a:p>
            <a:pPr>
              <a:buFont typeface="Arial" panose="020B0604020202020204" pitchFamily="34" charset="0"/>
              <a:buChar char="•"/>
            </a:pPr>
            <a:r>
              <a:rPr lang="en-GB" dirty="0"/>
              <a:t>Set boundaries at the beginning of the conversation. What you will/wont discuss </a:t>
            </a:r>
          </a:p>
          <a:p>
            <a:pPr>
              <a:buFont typeface="Arial" panose="020B0604020202020204" pitchFamily="34" charset="0"/>
              <a:buChar char="•"/>
            </a:pPr>
            <a:r>
              <a:rPr lang="en-GB" dirty="0"/>
              <a:t>Anticipate curve balls </a:t>
            </a:r>
          </a:p>
          <a:p>
            <a:pPr>
              <a:buFont typeface="Arial" panose="020B0604020202020204" pitchFamily="34" charset="0"/>
              <a:buChar char="•"/>
            </a:pPr>
            <a:r>
              <a:rPr lang="en-GB" dirty="0"/>
              <a:t>Keep Calm and maintain a steady voice tone </a:t>
            </a:r>
          </a:p>
          <a:p>
            <a:pPr>
              <a:buFont typeface="Arial" panose="020B0604020202020204" pitchFamily="34" charset="0"/>
              <a:buChar char="•"/>
            </a:pPr>
            <a:r>
              <a:rPr lang="en-GB" dirty="0"/>
              <a:t>Acknowledge the question and how it makes the person feel /why it maters to them.</a:t>
            </a:r>
          </a:p>
          <a:p>
            <a:pPr>
              <a:buFont typeface="Arial" panose="020B0604020202020204" pitchFamily="34" charset="0"/>
              <a:buChar char="•"/>
            </a:pPr>
            <a:r>
              <a:rPr lang="en-GB" dirty="0"/>
              <a:t>Explain what you can/cannot do  </a:t>
            </a:r>
          </a:p>
          <a:p>
            <a:pPr>
              <a:buFont typeface="Arial" panose="020B0604020202020204" pitchFamily="34" charset="0"/>
              <a:buChar char="•"/>
            </a:pPr>
            <a:r>
              <a:rPr lang="en-GB" dirty="0"/>
              <a:t>Don’t let the question take you off on a tangent – stay focused .  </a:t>
            </a:r>
          </a:p>
          <a:p>
            <a:endParaRPr lang="en-GB" dirty="0"/>
          </a:p>
        </p:txBody>
      </p:sp>
      <p:sp>
        <p:nvSpPr>
          <p:cNvPr id="4" name="Date Placeholder 3">
            <a:extLst>
              <a:ext uri="{FF2B5EF4-FFF2-40B4-BE49-F238E27FC236}">
                <a16:creationId xmlns:a16="http://schemas.microsoft.com/office/drawing/2014/main" id="{DC07CDFB-2C9F-4126-9489-51C64C10CBFF}"/>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10403FF7-D401-4578-859A-B157E2076915}"/>
              </a:ext>
            </a:extLst>
          </p:cNvPr>
          <p:cNvSpPr>
            <a:spLocks noGrp="1"/>
          </p:cNvSpPr>
          <p:nvPr>
            <p:ph type="sldNum" sz="quarter" idx="12"/>
          </p:nvPr>
        </p:nvSpPr>
        <p:spPr/>
        <p:txBody>
          <a:bodyPr/>
          <a:lstStyle/>
          <a:p>
            <a:fld id="{C6451A33-CDC6-4F3C-82BE-CEA81A8C7C53}" type="slidenum">
              <a:rPr lang="en-GB" smtClean="0"/>
              <a:t>23</a:t>
            </a:fld>
            <a:endParaRPr lang="en-GB" dirty="0"/>
          </a:p>
        </p:txBody>
      </p:sp>
      <p:pic>
        <p:nvPicPr>
          <p:cNvPr id="11" name="Picture 10">
            <a:extLst>
              <a:ext uri="{FF2B5EF4-FFF2-40B4-BE49-F238E27FC236}">
                <a16:creationId xmlns:a16="http://schemas.microsoft.com/office/drawing/2014/main" id="{74A77279-1A3D-44E5-88BA-232F556E8D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41725" y="4274984"/>
            <a:ext cx="2513956" cy="1594109"/>
          </a:xfrm>
          <a:prstGeom prst="rect">
            <a:avLst/>
          </a:prstGeom>
        </p:spPr>
      </p:pic>
      <p:pic>
        <p:nvPicPr>
          <p:cNvPr id="7" name="Picture 6">
            <a:extLst>
              <a:ext uri="{FF2B5EF4-FFF2-40B4-BE49-F238E27FC236}">
                <a16:creationId xmlns:a16="http://schemas.microsoft.com/office/drawing/2014/main" id="{E011E97B-98EE-4339-8A8A-9BDA19D93D5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30530" y="286603"/>
            <a:ext cx="1333500" cy="452755"/>
          </a:xfrm>
          <a:prstGeom prst="rect">
            <a:avLst/>
          </a:prstGeom>
        </p:spPr>
      </p:pic>
    </p:spTree>
    <p:extLst>
      <p:ext uri="{BB962C8B-B14F-4D97-AF65-F5344CB8AC3E}">
        <p14:creationId xmlns:p14="http://schemas.microsoft.com/office/powerpoint/2010/main" val="3170104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1F95-973F-4121-AF4B-61C7655CC431}"/>
              </a:ext>
            </a:extLst>
          </p:cNvPr>
          <p:cNvSpPr>
            <a:spLocks noGrp="1"/>
          </p:cNvSpPr>
          <p:nvPr>
            <p:ph type="title"/>
          </p:nvPr>
        </p:nvSpPr>
        <p:spPr/>
        <p:txBody>
          <a:bodyPr/>
          <a:lstStyle/>
          <a:p>
            <a:r>
              <a:rPr lang="en-GB" dirty="0"/>
              <a:t>Fishbowl </a:t>
            </a:r>
          </a:p>
        </p:txBody>
      </p:sp>
      <p:pic>
        <p:nvPicPr>
          <p:cNvPr id="7" name="Content Placeholder 6">
            <a:extLst>
              <a:ext uri="{FF2B5EF4-FFF2-40B4-BE49-F238E27FC236}">
                <a16:creationId xmlns:a16="http://schemas.microsoft.com/office/drawing/2014/main" id="{617982A0-BEAC-4E8D-B2B6-D6194BF57E7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0163" y="2333625"/>
            <a:ext cx="4572000" cy="3048000"/>
          </a:xfrm>
        </p:spPr>
      </p:pic>
      <p:sp>
        <p:nvSpPr>
          <p:cNvPr id="4" name="Date Placeholder 3">
            <a:extLst>
              <a:ext uri="{FF2B5EF4-FFF2-40B4-BE49-F238E27FC236}">
                <a16:creationId xmlns:a16="http://schemas.microsoft.com/office/drawing/2014/main" id="{4965F778-6B7C-452A-95ED-045761CDE11E}"/>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01FA7480-6D65-43A9-AD1D-EEDC6C7CAA24}"/>
              </a:ext>
            </a:extLst>
          </p:cNvPr>
          <p:cNvSpPr>
            <a:spLocks noGrp="1"/>
          </p:cNvSpPr>
          <p:nvPr>
            <p:ph type="sldNum" sz="quarter" idx="12"/>
          </p:nvPr>
        </p:nvSpPr>
        <p:spPr/>
        <p:txBody>
          <a:bodyPr/>
          <a:lstStyle/>
          <a:p>
            <a:fld id="{C6451A33-CDC6-4F3C-82BE-CEA81A8C7C53}" type="slidenum">
              <a:rPr lang="en-GB" smtClean="0"/>
              <a:t>24</a:t>
            </a:fld>
            <a:endParaRPr lang="en-GB" dirty="0"/>
          </a:p>
        </p:txBody>
      </p:sp>
      <p:pic>
        <p:nvPicPr>
          <p:cNvPr id="6" name="Picture 5">
            <a:extLst>
              <a:ext uri="{FF2B5EF4-FFF2-40B4-BE49-F238E27FC236}">
                <a16:creationId xmlns:a16="http://schemas.microsoft.com/office/drawing/2014/main" id="{BA54BB6E-C45C-44BA-86F6-C3B72B67A76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6186" y="286603"/>
            <a:ext cx="1333500" cy="452755"/>
          </a:xfrm>
          <a:prstGeom prst="rect">
            <a:avLst/>
          </a:prstGeom>
        </p:spPr>
      </p:pic>
    </p:spTree>
    <p:extLst>
      <p:ext uri="{BB962C8B-B14F-4D97-AF65-F5344CB8AC3E}">
        <p14:creationId xmlns:p14="http://schemas.microsoft.com/office/powerpoint/2010/main" val="319971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A83-CA7E-4899-8680-EF1D033E606E}"/>
              </a:ext>
            </a:extLst>
          </p:cNvPr>
          <p:cNvSpPr>
            <a:spLocks noGrp="1"/>
          </p:cNvSpPr>
          <p:nvPr>
            <p:ph type="title"/>
          </p:nvPr>
        </p:nvSpPr>
        <p:spPr/>
        <p:txBody>
          <a:bodyPr/>
          <a:lstStyle/>
          <a:p>
            <a:r>
              <a:rPr lang="en-GB" dirty="0"/>
              <a:t>Activity </a:t>
            </a:r>
          </a:p>
        </p:txBody>
      </p:sp>
      <p:sp>
        <p:nvSpPr>
          <p:cNvPr id="3" name="Content Placeholder 2">
            <a:extLst>
              <a:ext uri="{FF2B5EF4-FFF2-40B4-BE49-F238E27FC236}">
                <a16:creationId xmlns:a16="http://schemas.microsoft.com/office/drawing/2014/main" id="{C1C0AA14-B4BC-4D65-B239-A4BBD592583B}"/>
              </a:ext>
            </a:extLst>
          </p:cNvPr>
          <p:cNvSpPr>
            <a:spLocks noGrp="1"/>
          </p:cNvSpPr>
          <p:nvPr>
            <p:ph idx="1"/>
          </p:nvPr>
        </p:nvSpPr>
        <p:spPr/>
        <p:txBody>
          <a:bodyPr/>
          <a:lstStyle/>
          <a:p>
            <a:r>
              <a:rPr lang="en-GB" dirty="0"/>
              <a:t>In pairs : Use examples of your tricky conversations .</a:t>
            </a:r>
          </a:p>
          <a:p>
            <a:r>
              <a:rPr lang="en-GB" dirty="0"/>
              <a:t>Practice  with your partner how you would approach this conversation </a:t>
            </a:r>
          </a:p>
          <a:p>
            <a:r>
              <a:rPr lang="en-GB" dirty="0"/>
              <a:t>Identify your outcome for having a conversation </a:t>
            </a:r>
          </a:p>
          <a:p>
            <a:r>
              <a:rPr lang="en-GB" dirty="0"/>
              <a:t>Practice using one of the opening ‘s to deliver the message you want to give  or how you would respond to a difficult question . </a:t>
            </a:r>
          </a:p>
        </p:txBody>
      </p:sp>
      <p:sp>
        <p:nvSpPr>
          <p:cNvPr id="4" name="Date Placeholder 3">
            <a:extLst>
              <a:ext uri="{FF2B5EF4-FFF2-40B4-BE49-F238E27FC236}">
                <a16:creationId xmlns:a16="http://schemas.microsoft.com/office/drawing/2014/main" id="{027671B4-DFD8-4BF7-BF07-8E421E80B4D9}"/>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72E532AC-0DFA-41F2-BBF0-29CF4A6B3A4A}"/>
              </a:ext>
            </a:extLst>
          </p:cNvPr>
          <p:cNvSpPr>
            <a:spLocks noGrp="1"/>
          </p:cNvSpPr>
          <p:nvPr>
            <p:ph type="sldNum" sz="quarter" idx="12"/>
          </p:nvPr>
        </p:nvSpPr>
        <p:spPr/>
        <p:txBody>
          <a:bodyPr/>
          <a:lstStyle/>
          <a:p>
            <a:fld id="{C6451A33-CDC6-4F3C-82BE-CEA81A8C7C53}" type="slidenum">
              <a:rPr lang="en-GB" smtClean="0"/>
              <a:t>25</a:t>
            </a:fld>
            <a:endParaRPr lang="en-GB" dirty="0"/>
          </a:p>
        </p:txBody>
      </p:sp>
      <p:pic>
        <p:nvPicPr>
          <p:cNvPr id="7" name="Picture 6">
            <a:extLst>
              <a:ext uri="{FF2B5EF4-FFF2-40B4-BE49-F238E27FC236}">
                <a16:creationId xmlns:a16="http://schemas.microsoft.com/office/drawing/2014/main" id="{3F361CAF-C347-4C27-81CA-14BC1DF1C99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9570" y="178229"/>
            <a:ext cx="1333500" cy="452755"/>
          </a:xfrm>
          <a:prstGeom prst="rect">
            <a:avLst/>
          </a:prstGeom>
        </p:spPr>
      </p:pic>
    </p:spTree>
    <p:extLst>
      <p:ext uri="{BB962C8B-B14F-4D97-AF65-F5344CB8AC3E}">
        <p14:creationId xmlns:p14="http://schemas.microsoft.com/office/powerpoint/2010/main" val="2645449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807E-1B87-4F6C-B0BD-0177126E3412}"/>
              </a:ext>
            </a:extLst>
          </p:cNvPr>
          <p:cNvSpPr>
            <a:spLocks noGrp="1"/>
          </p:cNvSpPr>
          <p:nvPr>
            <p:ph type="title"/>
          </p:nvPr>
        </p:nvSpPr>
        <p:spPr/>
        <p:txBody>
          <a:bodyPr/>
          <a:lstStyle/>
          <a:p>
            <a:r>
              <a:rPr lang="en-GB" dirty="0">
                <a:solidFill>
                  <a:srgbClr val="002060"/>
                </a:solidFill>
              </a:rPr>
              <a:t>Your take-aways </a:t>
            </a:r>
          </a:p>
        </p:txBody>
      </p:sp>
      <p:sp>
        <p:nvSpPr>
          <p:cNvPr id="3" name="Content Placeholder 2">
            <a:extLst>
              <a:ext uri="{FF2B5EF4-FFF2-40B4-BE49-F238E27FC236}">
                <a16:creationId xmlns:a16="http://schemas.microsoft.com/office/drawing/2014/main" id="{21D50E65-1F70-423D-891B-33BF181BC9BE}"/>
              </a:ext>
            </a:extLst>
          </p:cNvPr>
          <p:cNvSpPr>
            <a:spLocks noGrp="1"/>
          </p:cNvSpPr>
          <p:nvPr>
            <p:ph idx="1"/>
          </p:nvPr>
        </p:nvSpPr>
        <p:spPr/>
        <p:txBody>
          <a:bodyPr/>
          <a:lstStyle/>
          <a:p>
            <a:pPr>
              <a:buFont typeface="Arial" panose="020B0604020202020204" pitchFamily="34" charset="0"/>
              <a:buChar char="•"/>
            </a:pPr>
            <a:r>
              <a:rPr lang="en-GB" dirty="0">
                <a:solidFill>
                  <a:srgbClr val="002060"/>
                </a:solidFill>
              </a:rPr>
              <a:t>Have they been met ?</a:t>
            </a:r>
          </a:p>
          <a:p>
            <a:pPr>
              <a:buFont typeface="Arial" panose="020B0604020202020204" pitchFamily="34" charset="0"/>
              <a:buChar char="•"/>
            </a:pPr>
            <a:r>
              <a:rPr lang="en-GB" dirty="0">
                <a:solidFill>
                  <a:srgbClr val="002060"/>
                </a:solidFill>
              </a:rPr>
              <a:t>What actions will you take away from today’s workshop ?</a:t>
            </a:r>
          </a:p>
          <a:p>
            <a:pPr>
              <a:buFont typeface="Arial" panose="020B0604020202020204" pitchFamily="34" charset="0"/>
              <a:buChar char="•"/>
            </a:pPr>
            <a:r>
              <a:rPr lang="en-GB" dirty="0">
                <a:solidFill>
                  <a:srgbClr val="002060"/>
                </a:solidFill>
              </a:rPr>
              <a:t>What will you do ?</a:t>
            </a:r>
          </a:p>
          <a:p>
            <a:pPr>
              <a:buFont typeface="Arial" panose="020B0604020202020204" pitchFamily="34" charset="0"/>
              <a:buChar char="•"/>
            </a:pPr>
            <a:r>
              <a:rPr lang="en-GB" dirty="0">
                <a:solidFill>
                  <a:srgbClr val="002060"/>
                </a:solidFill>
              </a:rPr>
              <a:t>When will you do it ? </a:t>
            </a:r>
          </a:p>
        </p:txBody>
      </p:sp>
      <p:sp>
        <p:nvSpPr>
          <p:cNvPr id="4" name="Date Placeholder 3">
            <a:extLst>
              <a:ext uri="{FF2B5EF4-FFF2-40B4-BE49-F238E27FC236}">
                <a16:creationId xmlns:a16="http://schemas.microsoft.com/office/drawing/2014/main" id="{E04B2C5A-6008-46C1-A380-7C36EF974558}"/>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322B235A-BC2A-4379-9A2D-FC7516A87B61}"/>
              </a:ext>
            </a:extLst>
          </p:cNvPr>
          <p:cNvSpPr>
            <a:spLocks noGrp="1"/>
          </p:cNvSpPr>
          <p:nvPr>
            <p:ph type="sldNum" sz="quarter" idx="12"/>
          </p:nvPr>
        </p:nvSpPr>
        <p:spPr/>
        <p:txBody>
          <a:bodyPr/>
          <a:lstStyle/>
          <a:p>
            <a:fld id="{C6451A33-CDC6-4F3C-82BE-CEA81A8C7C53}" type="slidenum">
              <a:rPr lang="en-GB" smtClean="0"/>
              <a:t>26</a:t>
            </a:fld>
            <a:endParaRPr lang="en-GB" dirty="0"/>
          </a:p>
        </p:txBody>
      </p:sp>
      <p:pic>
        <p:nvPicPr>
          <p:cNvPr id="6" name="Picture 5">
            <a:extLst>
              <a:ext uri="{FF2B5EF4-FFF2-40B4-BE49-F238E27FC236}">
                <a16:creationId xmlns:a16="http://schemas.microsoft.com/office/drawing/2014/main" id="{59B4A46D-8EDC-4776-8B09-13230C1A944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1272" y="1934816"/>
            <a:ext cx="4000500" cy="4000500"/>
          </a:xfrm>
          <a:prstGeom prst="rect">
            <a:avLst/>
          </a:prstGeom>
        </p:spPr>
      </p:pic>
      <p:pic>
        <p:nvPicPr>
          <p:cNvPr id="7" name="Picture 6">
            <a:extLst>
              <a:ext uri="{FF2B5EF4-FFF2-40B4-BE49-F238E27FC236}">
                <a16:creationId xmlns:a16="http://schemas.microsoft.com/office/drawing/2014/main" id="{5FC86AA6-2770-4D27-9C47-A473CAF960E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64822" y="220381"/>
            <a:ext cx="1333500" cy="452755"/>
          </a:xfrm>
          <a:prstGeom prst="rect">
            <a:avLst/>
          </a:prstGeom>
        </p:spPr>
      </p:pic>
    </p:spTree>
    <p:extLst>
      <p:ext uri="{BB962C8B-B14F-4D97-AF65-F5344CB8AC3E}">
        <p14:creationId xmlns:p14="http://schemas.microsoft.com/office/powerpoint/2010/main" val="131095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EFDE-F165-495A-91EF-C399C93FD1FB}"/>
              </a:ext>
            </a:extLst>
          </p:cNvPr>
          <p:cNvSpPr>
            <a:spLocks noGrp="1"/>
          </p:cNvSpPr>
          <p:nvPr>
            <p:ph type="title"/>
          </p:nvPr>
        </p:nvSpPr>
        <p:spPr/>
        <p:txBody>
          <a:bodyPr/>
          <a:lstStyle/>
          <a:p>
            <a:r>
              <a:rPr lang="en-GB" dirty="0"/>
              <a:t>Additional slides if needed for this session </a:t>
            </a:r>
          </a:p>
        </p:txBody>
      </p:sp>
      <p:sp>
        <p:nvSpPr>
          <p:cNvPr id="3" name="Content Placeholder 2">
            <a:extLst>
              <a:ext uri="{FF2B5EF4-FFF2-40B4-BE49-F238E27FC236}">
                <a16:creationId xmlns:a16="http://schemas.microsoft.com/office/drawing/2014/main" id="{D181695B-69C3-4039-94B4-6FEBF906EE85}"/>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8250E4B7-D743-4F68-9491-B3818012A7D7}"/>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930CC9E6-0893-424C-80F8-797FFE430E59}"/>
              </a:ext>
            </a:extLst>
          </p:cNvPr>
          <p:cNvSpPr>
            <a:spLocks noGrp="1"/>
          </p:cNvSpPr>
          <p:nvPr>
            <p:ph type="sldNum" sz="quarter" idx="12"/>
          </p:nvPr>
        </p:nvSpPr>
        <p:spPr/>
        <p:txBody>
          <a:bodyPr/>
          <a:lstStyle/>
          <a:p>
            <a:fld id="{C6451A33-CDC6-4F3C-82BE-CEA81A8C7C53}" type="slidenum">
              <a:rPr lang="en-GB" smtClean="0"/>
              <a:t>27</a:t>
            </a:fld>
            <a:endParaRPr lang="en-GB" dirty="0"/>
          </a:p>
        </p:txBody>
      </p:sp>
    </p:spTree>
    <p:extLst>
      <p:ext uri="{BB962C8B-B14F-4D97-AF65-F5344CB8AC3E}">
        <p14:creationId xmlns:p14="http://schemas.microsoft.com/office/powerpoint/2010/main" val="395045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26B2-485A-4622-9CDD-5FE44FF4F9CB}"/>
              </a:ext>
            </a:extLst>
          </p:cNvPr>
          <p:cNvSpPr>
            <a:spLocks noGrp="1"/>
          </p:cNvSpPr>
          <p:nvPr>
            <p:ph type="title"/>
          </p:nvPr>
        </p:nvSpPr>
        <p:spPr/>
        <p:txBody>
          <a:bodyPr/>
          <a:lstStyle/>
          <a:p>
            <a:r>
              <a:rPr lang="en-GB" dirty="0"/>
              <a:t>CEDAR Feedback Model</a:t>
            </a:r>
          </a:p>
        </p:txBody>
      </p:sp>
      <p:graphicFrame>
        <p:nvGraphicFramePr>
          <p:cNvPr id="10" name="Content Placeholder 9">
            <a:extLst>
              <a:ext uri="{FF2B5EF4-FFF2-40B4-BE49-F238E27FC236}">
                <a16:creationId xmlns:a16="http://schemas.microsoft.com/office/drawing/2014/main" id="{497B92ED-12BB-473A-AAB6-242DBDF01EF6}"/>
              </a:ext>
            </a:extLst>
          </p:cNvPr>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31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467"/>
            <a:ext cx="10082306" cy="1329203"/>
          </a:xfrm>
        </p:spPr>
        <p:txBody>
          <a:bodyPr>
            <a:normAutofit/>
          </a:bodyPr>
          <a:lstStyle/>
          <a:p>
            <a:r>
              <a:rPr lang="en-GB" b="1" dirty="0">
                <a:solidFill>
                  <a:srgbClr val="002060"/>
                </a:solidFill>
              </a:rPr>
              <a:t>Talent </a:t>
            </a:r>
          </a:p>
        </p:txBody>
      </p:sp>
      <p:sp>
        <p:nvSpPr>
          <p:cNvPr id="5" name="Date Placeholder 4"/>
          <p:cNvSpPr>
            <a:spLocks noGrp="1"/>
          </p:cNvSpPr>
          <p:nvPr>
            <p:ph type="dt" sz="half" idx="10"/>
          </p:nvPr>
        </p:nvSpPr>
        <p:spPr/>
        <p:txBody>
          <a:bodyPr/>
          <a:lstStyle/>
          <a:p>
            <a:fld id="{CC12F17C-7149-424A-8D4A-682413667EE8}" type="datetime1">
              <a:rPr lang="en-GB" smtClean="0"/>
              <a:t>16/11/2023</a:t>
            </a:fld>
            <a:endParaRPr lang="en-GB" dirty="0"/>
          </a:p>
        </p:txBody>
      </p:sp>
      <p:sp>
        <p:nvSpPr>
          <p:cNvPr id="6" name="Slide Number Placeholder 5"/>
          <p:cNvSpPr>
            <a:spLocks noGrp="1"/>
          </p:cNvSpPr>
          <p:nvPr>
            <p:ph type="sldNum" sz="quarter" idx="12"/>
          </p:nvPr>
        </p:nvSpPr>
        <p:spPr/>
        <p:txBody>
          <a:bodyPr/>
          <a:lstStyle/>
          <a:p>
            <a:fld id="{C6451A33-CDC6-4F3C-82BE-CEA81A8C7C53}" type="slidenum">
              <a:rPr lang="en-GB" smtClean="0"/>
              <a:t>29</a:t>
            </a:fld>
            <a:endParaRPr lang="en-GB" dirty="0"/>
          </a:p>
        </p:txBody>
      </p:sp>
      <p:pic>
        <p:nvPicPr>
          <p:cNvPr id="7" name="Picture 6">
            <a:extLst>
              <a:ext uri="{FF2B5EF4-FFF2-40B4-BE49-F238E27FC236}">
                <a16:creationId xmlns:a16="http://schemas.microsoft.com/office/drawing/2014/main" id="{4B5DE1B2-F6FE-45FA-AE68-3FBDAE6D870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40000" y="1894223"/>
            <a:ext cx="7112000" cy="4013200"/>
          </a:xfrm>
          <a:prstGeom prst="rect">
            <a:avLst/>
          </a:prstGeom>
        </p:spPr>
      </p:pic>
      <p:sp>
        <p:nvSpPr>
          <p:cNvPr id="8" name="TextBox 7">
            <a:extLst>
              <a:ext uri="{FF2B5EF4-FFF2-40B4-BE49-F238E27FC236}">
                <a16:creationId xmlns:a16="http://schemas.microsoft.com/office/drawing/2014/main" id="{2A7AE97C-9CB7-476F-BF7E-3C687DE6EBF3}"/>
              </a:ext>
            </a:extLst>
          </p:cNvPr>
          <p:cNvSpPr txBox="1"/>
          <p:nvPr/>
        </p:nvSpPr>
        <p:spPr>
          <a:xfrm>
            <a:off x="2540000" y="5907423"/>
            <a:ext cx="7112000" cy="230832"/>
          </a:xfrm>
          <a:prstGeom prst="rect">
            <a:avLst/>
          </a:prstGeom>
          <a:noFill/>
        </p:spPr>
        <p:txBody>
          <a:bodyPr wrap="square" rtlCol="0">
            <a:spAutoFit/>
          </a:bodyPr>
          <a:lstStyle/>
          <a:p>
            <a:r>
              <a:rPr lang="en-GB" sz="900" dirty="0">
                <a:hlinkClick r:id="rId4" tooltip="https://www.hrbartender.com/2017/training/employee-development-relevant/"/>
              </a:rPr>
              <a:t>This Photo</a:t>
            </a:r>
            <a:r>
              <a:rPr lang="en-GB" sz="900" dirty="0"/>
              <a:t> by Unknown Author is licensed under </a:t>
            </a:r>
            <a:r>
              <a:rPr lang="en-GB" sz="900" dirty="0">
                <a:hlinkClick r:id="rId5" tooltip="https://creativecommons.org/licenses/by-nc-nd/3.0/"/>
              </a:rPr>
              <a:t>CC BY-NC-ND</a:t>
            </a:r>
            <a:endParaRPr lang="en-GB" sz="900" dirty="0"/>
          </a:p>
        </p:txBody>
      </p:sp>
    </p:spTree>
    <p:extLst>
      <p:ext uri="{BB962C8B-B14F-4D97-AF65-F5344CB8AC3E}">
        <p14:creationId xmlns:p14="http://schemas.microsoft.com/office/powerpoint/2010/main" val="5505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D959-1D69-4BA4-8F65-E793BB067227}"/>
              </a:ext>
            </a:extLst>
          </p:cNvPr>
          <p:cNvSpPr>
            <a:spLocks noGrp="1"/>
          </p:cNvSpPr>
          <p:nvPr>
            <p:ph type="title"/>
          </p:nvPr>
        </p:nvSpPr>
        <p:spPr/>
        <p:txBody>
          <a:bodyPr/>
          <a:lstStyle/>
          <a:p>
            <a:r>
              <a:rPr lang="en-GB" dirty="0"/>
              <a:t>Your take-aways ….</a:t>
            </a:r>
          </a:p>
        </p:txBody>
      </p:sp>
      <p:sp>
        <p:nvSpPr>
          <p:cNvPr id="3" name="Date Placeholder 2">
            <a:extLst>
              <a:ext uri="{FF2B5EF4-FFF2-40B4-BE49-F238E27FC236}">
                <a16:creationId xmlns:a16="http://schemas.microsoft.com/office/drawing/2014/main" id="{A7624127-9C02-445F-B0B7-9B0FB5FA4FBA}"/>
              </a:ext>
            </a:extLst>
          </p:cNvPr>
          <p:cNvSpPr>
            <a:spLocks noGrp="1"/>
          </p:cNvSpPr>
          <p:nvPr>
            <p:ph type="dt" sz="half" idx="10"/>
          </p:nvPr>
        </p:nvSpPr>
        <p:spPr/>
        <p:txBody>
          <a:bodyPr/>
          <a:lstStyle/>
          <a:p>
            <a:fld id="{BC8D699E-40FD-4FC5-96A7-12FE17652540}" type="datetime1">
              <a:rPr lang="en-GB" smtClean="0"/>
              <a:t>16/11/2023</a:t>
            </a:fld>
            <a:endParaRPr lang="en-GB" dirty="0"/>
          </a:p>
        </p:txBody>
      </p:sp>
      <p:sp>
        <p:nvSpPr>
          <p:cNvPr id="4" name="Slide Number Placeholder 3">
            <a:extLst>
              <a:ext uri="{FF2B5EF4-FFF2-40B4-BE49-F238E27FC236}">
                <a16:creationId xmlns:a16="http://schemas.microsoft.com/office/drawing/2014/main" id="{9B5C7B0A-2C10-46AD-833E-F11E0031F4F1}"/>
              </a:ext>
            </a:extLst>
          </p:cNvPr>
          <p:cNvSpPr>
            <a:spLocks noGrp="1"/>
          </p:cNvSpPr>
          <p:nvPr>
            <p:ph type="sldNum" sz="quarter" idx="12"/>
          </p:nvPr>
        </p:nvSpPr>
        <p:spPr/>
        <p:txBody>
          <a:bodyPr/>
          <a:lstStyle/>
          <a:p>
            <a:fld id="{C6451A33-CDC6-4F3C-82BE-CEA81A8C7C53}" type="slidenum">
              <a:rPr lang="en-GB" smtClean="0"/>
              <a:t>3</a:t>
            </a:fld>
            <a:endParaRPr lang="en-GB" dirty="0"/>
          </a:p>
        </p:txBody>
      </p:sp>
      <p:sp>
        <p:nvSpPr>
          <p:cNvPr id="5" name="TextBox 4">
            <a:extLst>
              <a:ext uri="{FF2B5EF4-FFF2-40B4-BE49-F238E27FC236}">
                <a16:creationId xmlns:a16="http://schemas.microsoft.com/office/drawing/2014/main" id="{A93FFC3C-65E7-4D12-99E1-1AEFEE32CBFC}"/>
              </a:ext>
            </a:extLst>
          </p:cNvPr>
          <p:cNvSpPr txBox="1"/>
          <p:nvPr/>
        </p:nvSpPr>
        <p:spPr>
          <a:xfrm>
            <a:off x="1097280" y="2514599"/>
            <a:ext cx="5955348" cy="1754326"/>
          </a:xfrm>
          <a:prstGeom prst="rect">
            <a:avLst/>
          </a:prstGeom>
          <a:noFill/>
        </p:spPr>
        <p:txBody>
          <a:bodyPr wrap="none" rtlCol="0">
            <a:spAutoFit/>
          </a:bodyPr>
          <a:lstStyle/>
          <a:p>
            <a:r>
              <a:rPr lang="en-GB" dirty="0"/>
              <a:t>In traduce yourself and identify by  the end of this session:</a:t>
            </a:r>
          </a:p>
          <a:p>
            <a:endParaRPr lang="en-GB" dirty="0"/>
          </a:p>
          <a:p>
            <a:pPr marL="342900" indent="-342900">
              <a:buFont typeface="Arial" panose="020B0604020202020204" pitchFamily="34" charset="0"/>
              <a:buChar char="•"/>
            </a:pPr>
            <a:r>
              <a:rPr lang="en-GB" sz="2400" dirty="0"/>
              <a:t> I would like to be able to </a:t>
            </a:r>
          </a:p>
          <a:p>
            <a:pPr marL="342900" indent="-342900">
              <a:buFont typeface="Arial" panose="020B0604020202020204" pitchFamily="34" charset="0"/>
              <a:buChar char="•"/>
            </a:pPr>
            <a:r>
              <a:rPr lang="en-GB" sz="2400" dirty="0"/>
              <a:t> I want to know more about ..</a:t>
            </a:r>
          </a:p>
          <a:p>
            <a:pPr marL="342900" indent="-342900">
              <a:buFont typeface="Arial" panose="020B0604020202020204" pitchFamily="34" charset="0"/>
              <a:buChar char="•"/>
            </a:pPr>
            <a:r>
              <a:rPr lang="en-GB" sz="2400" dirty="0"/>
              <a:t> I would like to know how to improve on …. </a:t>
            </a:r>
          </a:p>
        </p:txBody>
      </p:sp>
      <p:pic>
        <p:nvPicPr>
          <p:cNvPr id="7" name="Picture 6">
            <a:extLst>
              <a:ext uri="{FF2B5EF4-FFF2-40B4-BE49-F238E27FC236}">
                <a16:creationId xmlns:a16="http://schemas.microsoft.com/office/drawing/2014/main" id="{C52B8892-65A7-4B22-92B3-759C4E567A8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1272" y="1934816"/>
            <a:ext cx="4000500" cy="4000500"/>
          </a:xfrm>
          <a:prstGeom prst="rect">
            <a:avLst/>
          </a:prstGeom>
        </p:spPr>
      </p:pic>
      <p:sp>
        <p:nvSpPr>
          <p:cNvPr id="8" name="TextBox 7">
            <a:extLst>
              <a:ext uri="{FF2B5EF4-FFF2-40B4-BE49-F238E27FC236}">
                <a16:creationId xmlns:a16="http://schemas.microsoft.com/office/drawing/2014/main" id="{83BE2259-8248-4D37-98FE-36EE185358E9}"/>
              </a:ext>
            </a:extLst>
          </p:cNvPr>
          <p:cNvSpPr txBox="1"/>
          <p:nvPr/>
        </p:nvSpPr>
        <p:spPr>
          <a:xfrm>
            <a:off x="8147958" y="6031496"/>
            <a:ext cx="3303814" cy="230832"/>
          </a:xfrm>
          <a:prstGeom prst="rect">
            <a:avLst/>
          </a:prstGeom>
          <a:noFill/>
        </p:spPr>
        <p:txBody>
          <a:bodyPr wrap="square" rtlCol="0">
            <a:spAutoFit/>
          </a:bodyPr>
          <a:lstStyle/>
          <a:p>
            <a:r>
              <a:rPr lang="en-GB" sz="900" dirty="0">
                <a:hlinkClick r:id="rId3" tooltip="http://onlineinternetmarketinghelp.com/category/success/"/>
              </a:rPr>
              <a:t>This Photo</a:t>
            </a:r>
            <a:r>
              <a:rPr lang="en-GB" sz="900" dirty="0"/>
              <a:t> by Unknown Author is licensed under </a:t>
            </a:r>
            <a:r>
              <a:rPr lang="en-GB" sz="900" dirty="0">
                <a:hlinkClick r:id="rId4" tooltip="https://creativecommons.org/licenses/by-nc-nd/3.0/"/>
              </a:rPr>
              <a:t>CC BY-NC-ND</a:t>
            </a:r>
            <a:endParaRPr lang="en-GB" sz="900" dirty="0"/>
          </a:p>
        </p:txBody>
      </p:sp>
      <p:pic>
        <p:nvPicPr>
          <p:cNvPr id="9" name="Picture 8">
            <a:extLst>
              <a:ext uri="{FF2B5EF4-FFF2-40B4-BE49-F238E27FC236}">
                <a16:creationId xmlns:a16="http://schemas.microsoft.com/office/drawing/2014/main" id="{8285846A-56DF-42E4-8CEE-E314E90653D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48912" y="89147"/>
            <a:ext cx="1333500" cy="452755"/>
          </a:xfrm>
          <a:prstGeom prst="rect">
            <a:avLst/>
          </a:prstGeom>
        </p:spPr>
      </p:pic>
    </p:spTree>
    <p:extLst>
      <p:ext uri="{BB962C8B-B14F-4D97-AF65-F5344CB8AC3E}">
        <p14:creationId xmlns:p14="http://schemas.microsoft.com/office/powerpoint/2010/main" val="3425079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D6C5-9B6F-441B-A42A-BF39AE728147}"/>
              </a:ext>
            </a:extLst>
          </p:cNvPr>
          <p:cNvSpPr>
            <a:spLocks noGrp="1"/>
          </p:cNvSpPr>
          <p:nvPr>
            <p:ph type="title"/>
          </p:nvPr>
        </p:nvSpPr>
        <p:spPr/>
        <p:txBody>
          <a:bodyPr/>
          <a:lstStyle/>
          <a:p>
            <a:r>
              <a:rPr lang="en-GB" dirty="0"/>
              <a:t>What is Talent Management</a:t>
            </a:r>
          </a:p>
        </p:txBody>
      </p:sp>
      <p:sp>
        <p:nvSpPr>
          <p:cNvPr id="3" name="Content Placeholder 2">
            <a:extLst>
              <a:ext uri="{FF2B5EF4-FFF2-40B4-BE49-F238E27FC236}">
                <a16:creationId xmlns:a16="http://schemas.microsoft.com/office/drawing/2014/main" id="{80023231-C18D-4EC7-8182-D265B9C7A104}"/>
              </a:ext>
            </a:extLst>
          </p:cNvPr>
          <p:cNvSpPr>
            <a:spLocks noGrp="1"/>
          </p:cNvSpPr>
          <p:nvPr>
            <p:ph idx="1"/>
          </p:nvPr>
        </p:nvSpPr>
        <p:spPr/>
        <p:txBody>
          <a:bodyPr/>
          <a:lstStyle/>
          <a:p>
            <a:r>
              <a:rPr lang="en-GB" dirty="0"/>
              <a:t>Talent Management is a formal approach for maximizing the contribution that individuals can make, by better using and developing their skills and experience.</a:t>
            </a:r>
          </a:p>
          <a:p>
            <a:r>
              <a:rPr lang="en-GB" dirty="0"/>
              <a:t>“The talent management model” is a way of describing all of the different functions and processes that form your talent management strategy. Traditional talent management model encompasses the following five broad areas:</a:t>
            </a:r>
          </a:p>
          <a:p>
            <a:r>
              <a:rPr lang="en-GB" dirty="0"/>
              <a:t>Planning</a:t>
            </a:r>
          </a:p>
          <a:p>
            <a:endParaRPr lang="en-GB" dirty="0"/>
          </a:p>
        </p:txBody>
      </p:sp>
      <p:sp>
        <p:nvSpPr>
          <p:cNvPr id="4" name="Date Placeholder 3">
            <a:extLst>
              <a:ext uri="{FF2B5EF4-FFF2-40B4-BE49-F238E27FC236}">
                <a16:creationId xmlns:a16="http://schemas.microsoft.com/office/drawing/2014/main" id="{8675A297-74D6-4689-9C2C-EAB034CFCCE8}"/>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6B51117D-71AF-4265-93B0-E455FE4FAECF}"/>
              </a:ext>
            </a:extLst>
          </p:cNvPr>
          <p:cNvSpPr>
            <a:spLocks noGrp="1"/>
          </p:cNvSpPr>
          <p:nvPr>
            <p:ph type="sldNum" sz="quarter" idx="12"/>
          </p:nvPr>
        </p:nvSpPr>
        <p:spPr/>
        <p:txBody>
          <a:bodyPr/>
          <a:lstStyle/>
          <a:p>
            <a:fld id="{C6451A33-CDC6-4F3C-82BE-CEA81A8C7C53}" type="slidenum">
              <a:rPr lang="en-GB" smtClean="0"/>
              <a:t>30</a:t>
            </a:fld>
            <a:endParaRPr lang="en-GB" dirty="0"/>
          </a:p>
        </p:txBody>
      </p:sp>
    </p:spTree>
    <p:extLst>
      <p:ext uri="{BB962C8B-B14F-4D97-AF65-F5344CB8AC3E}">
        <p14:creationId xmlns:p14="http://schemas.microsoft.com/office/powerpoint/2010/main" val="40642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EEB5-EA13-47F7-9B2D-88D4DBFD2B96}"/>
              </a:ext>
            </a:extLst>
          </p:cNvPr>
          <p:cNvSpPr>
            <a:spLocks noGrp="1"/>
          </p:cNvSpPr>
          <p:nvPr>
            <p:ph type="title"/>
          </p:nvPr>
        </p:nvSpPr>
        <p:spPr/>
        <p:txBody>
          <a:bodyPr/>
          <a:lstStyle/>
          <a:p>
            <a:r>
              <a:rPr lang="en-GB" dirty="0"/>
              <a:t>Talent Management models  </a:t>
            </a:r>
          </a:p>
        </p:txBody>
      </p:sp>
      <p:sp>
        <p:nvSpPr>
          <p:cNvPr id="4" name="Date Placeholder 3">
            <a:extLst>
              <a:ext uri="{FF2B5EF4-FFF2-40B4-BE49-F238E27FC236}">
                <a16:creationId xmlns:a16="http://schemas.microsoft.com/office/drawing/2014/main" id="{725D4EC0-251F-4770-B5DB-0D57219EE980}"/>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592AE4F9-FBF1-4513-A9D9-6A22348C2874}"/>
              </a:ext>
            </a:extLst>
          </p:cNvPr>
          <p:cNvSpPr>
            <a:spLocks noGrp="1"/>
          </p:cNvSpPr>
          <p:nvPr>
            <p:ph type="sldNum" sz="quarter" idx="12"/>
          </p:nvPr>
        </p:nvSpPr>
        <p:spPr/>
        <p:txBody>
          <a:bodyPr/>
          <a:lstStyle/>
          <a:p>
            <a:fld id="{C6451A33-CDC6-4F3C-82BE-CEA81A8C7C53}" type="slidenum">
              <a:rPr lang="en-GB" smtClean="0"/>
              <a:t>31</a:t>
            </a:fld>
            <a:endParaRPr lang="en-GB" dirty="0"/>
          </a:p>
        </p:txBody>
      </p:sp>
      <p:pic>
        <p:nvPicPr>
          <p:cNvPr id="7" name="Picture 6">
            <a:extLst>
              <a:ext uri="{FF2B5EF4-FFF2-40B4-BE49-F238E27FC236}">
                <a16:creationId xmlns:a16="http://schemas.microsoft.com/office/drawing/2014/main" id="{E9E85C2D-D288-44A0-A163-24548907D6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67250" y="2252662"/>
            <a:ext cx="2857500" cy="2352675"/>
          </a:xfrm>
          <a:prstGeom prst="rect">
            <a:avLst/>
          </a:prstGeom>
        </p:spPr>
      </p:pic>
      <p:sp>
        <p:nvSpPr>
          <p:cNvPr id="8" name="TextBox 7">
            <a:extLst>
              <a:ext uri="{FF2B5EF4-FFF2-40B4-BE49-F238E27FC236}">
                <a16:creationId xmlns:a16="http://schemas.microsoft.com/office/drawing/2014/main" id="{A3AD4FD1-34E2-4162-A8B8-C6CD062F88E9}"/>
              </a:ext>
            </a:extLst>
          </p:cNvPr>
          <p:cNvSpPr txBox="1"/>
          <p:nvPr/>
        </p:nvSpPr>
        <p:spPr>
          <a:xfrm>
            <a:off x="4667250" y="4605337"/>
            <a:ext cx="2857500" cy="369332"/>
          </a:xfrm>
          <a:prstGeom prst="rect">
            <a:avLst/>
          </a:prstGeom>
          <a:noFill/>
        </p:spPr>
        <p:txBody>
          <a:bodyPr wrap="square" rtlCol="0">
            <a:spAutoFit/>
          </a:bodyPr>
          <a:lstStyle/>
          <a:p>
            <a:r>
              <a:rPr lang="en-GB" sz="900" dirty="0">
                <a:hlinkClick r:id="rId4" tooltip="https://r2.miraheze.org/wiki/9_box_grid"/>
              </a:rPr>
              <a:t>This Photo</a:t>
            </a:r>
            <a:r>
              <a:rPr lang="en-GB" sz="900" dirty="0"/>
              <a:t> by Unknown Author is licensed under </a:t>
            </a:r>
            <a:r>
              <a:rPr lang="en-GB" sz="900" dirty="0">
                <a:hlinkClick r:id="rId5" tooltip="https://creativecommons.org/licenses/by-sa/3.0/"/>
              </a:rPr>
              <a:t>CC BY-SA</a:t>
            </a:r>
            <a:endParaRPr lang="en-GB" sz="900" dirty="0"/>
          </a:p>
        </p:txBody>
      </p:sp>
      <p:pic>
        <p:nvPicPr>
          <p:cNvPr id="14" name="Content Placeholder 13">
            <a:extLst>
              <a:ext uri="{FF2B5EF4-FFF2-40B4-BE49-F238E27FC236}">
                <a16:creationId xmlns:a16="http://schemas.microsoft.com/office/drawing/2014/main" id="{DE40A703-AB82-48B7-AC2A-A14DB3339071}"/>
              </a:ext>
            </a:extLst>
          </p:cNvPr>
          <p:cNvPicPr>
            <a:picLocks noGrp="1" noChangeAspect="1"/>
          </p:cNvPicPr>
          <p:nvPr>
            <p:ph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3158" y="1737360"/>
            <a:ext cx="8877300" cy="4500940"/>
          </a:xfrm>
        </p:spPr>
      </p:pic>
      <p:sp>
        <p:nvSpPr>
          <p:cNvPr id="15" name="TextBox 14">
            <a:extLst>
              <a:ext uri="{FF2B5EF4-FFF2-40B4-BE49-F238E27FC236}">
                <a16:creationId xmlns:a16="http://schemas.microsoft.com/office/drawing/2014/main" id="{0B6005F2-D251-4735-A4A7-E15BFC23A729}"/>
              </a:ext>
            </a:extLst>
          </p:cNvPr>
          <p:cNvSpPr txBox="1"/>
          <p:nvPr/>
        </p:nvSpPr>
        <p:spPr>
          <a:xfrm>
            <a:off x="1023158" y="6258301"/>
            <a:ext cx="8877300" cy="230832"/>
          </a:xfrm>
          <a:prstGeom prst="rect">
            <a:avLst/>
          </a:prstGeom>
          <a:noFill/>
        </p:spPr>
        <p:txBody>
          <a:bodyPr wrap="square" rtlCol="0">
            <a:spAutoFit/>
          </a:bodyPr>
          <a:lstStyle/>
          <a:p>
            <a:r>
              <a:rPr lang="en-GB" sz="900" dirty="0">
                <a:hlinkClick r:id="rId7" tooltip="https://ptpn10.co.id/blog/membuat-bayi-enero-mengaum-menggali-potensi-dan-kinerja-karyawan-melalui-talent-management-2"/>
              </a:rPr>
              <a:t>This Photo</a:t>
            </a:r>
            <a:r>
              <a:rPr lang="en-GB" sz="900" dirty="0"/>
              <a:t> by Unknown Author is licensed under </a:t>
            </a:r>
            <a:r>
              <a:rPr lang="en-GB" sz="900" dirty="0">
                <a:hlinkClick r:id="rId8" tooltip="https://creativecommons.org/licenses/by/3.0/"/>
              </a:rPr>
              <a:t>CC BY</a:t>
            </a:r>
            <a:endParaRPr lang="en-GB" sz="900" dirty="0"/>
          </a:p>
        </p:txBody>
      </p:sp>
    </p:spTree>
    <p:extLst>
      <p:ext uri="{BB962C8B-B14F-4D97-AF65-F5344CB8AC3E}">
        <p14:creationId xmlns:p14="http://schemas.microsoft.com/office/powerpoint/2010/main" val="327381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Chat">
            <a:extLst>
              <a:ext uri="{FF2B5EF4-FFF2-40B4-BE49-F238E27FC236}">
                <a16:creationId xmlns:a16="http://schemas.microsoft.com/office/drawing/2014/main" id="{376D12EA-3495-4908-B666-0AB341FD86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6194" y="2021453"/>
            <a:ext cx="3699933" cy="3699933"/>
          </a:xfrm>
          <a:prstGeom prst="rect">
            <a:avLst/>
          </a:prstGeom>
        </p:spPr>
      </p:pic>
      <p:sp>
        <p:nvSpPr>
          <p:cNvPr id="2" name="Title 1">
            <a:extLst>
              <a:ext uri="{FF2B5EF4-FFF2-40B4-BE49-F238E27FC236}">
                <a16:creationId xmlns:a16="http://schemas.microsoft.com/office/drawing/2014/main" id="{A6094FDE-3E11-4B72-A732-A3E562D2C180}"/>
              </a:ext>
            </a:extLst>
          </p:cNvPr>
          <p:cNvSpPr>
            <a:spLocks noGrp="1"/>
          </p:cNvSpPr>
          <p:nvPr>
            <p:ph type="title"/>
          </p:nvPr>
        </p:nvSpPr>
        <p:spPr/>
        <p:txBody>
          <a:bodyPr/>
          <a:lstStyle/>
          <a:p>
            <a:r>
              <a:rPr lang="en-GB" dirty="0"/>
              <a:t>Why</a:t>
            </a:r>
            <a:r>
              <a:rPr lang="en-GB" b="1" dirty="0">
                <a:solidFill>
                  <a:schemeClr val="accent2"/>
                </a:solidFill>
                <a:latin typeface="Arial" panose="020B0604020202020204" pitchFamily="34" charset="0"/>
                <a:cs typeface="Arial" panose="020B0604020202020204" pitchFamily="34" charset="0"/>
              </a:rPr>
              <a:t> </a:t>
            </a:r>
            <a:r>
              <a:rPr lang="en-GB" dirty="0"/>
              <a:t>is feedback important in managing performance ?</a:t>
            </a:r>
          </a:p>
        </p:txBody>
      </p:sp>
      <p:sp>
        <p:nvSpPr>
          <p:cNvPr id="9" name="Rectangle: Rounded Corners 8">
            <a:extLst>
              <a:ext uri="{FF2B5EF4-FFF2-40B4-BE49-F238E27FC236}">
                <a16:creationId xmlns:a16="http://schemas.microsoft.com/office/drawing/2014/main" id="{A00A3FCE-FE3A-4851-9657-95B1B8349E60}"/>
              </a:ext>
            </a:extLst>
          </p:cNvPr>
          <p:cNvSpPr/>
          <p:nvPr/>
        </p:nvSpPr>
        <p:spPr>
          <a:xfrm>
            <a:off x="5054599" y="3378905"/>
            <a:ext cx="2082800" cy="71966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Feedback</a:t>
            </a:r>
          </a:p>
        </p:txBody>
      </p:sp>
      <p:sp>
        <p:nvSpPr>
          <p:cNvPr id="11" name="Rectangle: Rounded Corners 10">
            <a:extLst>
              <a:ext uri="{FF2B5EF4-FFF2-40B4-BE49-F238E27FC236}">
                <a16:creationId xmlns:a16="http://schemas.microsoft.com/office/drawing/2014/main" id="{FF8098C3-796D-4E42-AF49-82EDE2536005}"/>
              </a:ext>
            </a:extLst>
          </p:cNvPr>
          <p:cNvSpPr/>
          <p:nvPr/>
        </p:nvSpPr>
        <p:spPr>
          <a:xfrm>
            <a:off x="1720665" y="3590572"/>
            <a:ext cx="1845733" cy="1016000"/>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Reinforces good performance</a:t>
            </a:r>
          </a:p>
        </p:txBody>
      </p:sp>
      <p:sp>
        <p:nvSpPr>
          <p:cNvPr id="12" name="Rectangle: Rounded Corners 11">
            <a:extLst>
              <a:ext uri="{FF2B5EF4-FFF2-40B4-BE49-F238E27FC236}">
                <a16:creationId xmlns:a16="http://schemas.microsoft.com/office/drawing/2014/main" id="{36BE14FF-5FA6-4E9B-B1DC-5F1EE475DF3A}"/>
              </a:ext>
            </a:extLst>
          </p:cNvPr>
          <p:cNvSpPr/>
          <p:nvPr/>
        </p:nvSpPr>
        <p:spPr>
          <a:xfrm>
            <a:off x="8561337" y="1861989"/>
            <a:ext cx="2908914" cy="1357452"/>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Identifies  performance that needs improvement</a:t>
            </a:r>
          </a:p>
        </p:txBody>
      </p:sp>
      <p:sp>
        <p:nvSpPr>
          <p:cNvPr id="13" name="Rectangle: Rounded Corners 12">
            <a:extLst>
              <a:ext uri="{FF2B5EF4-FFF2-40B4-BE49-F238E27FC236}">
                <a16:creationId xmlns:a16="http://schemas.microsoft.com/office/drawing/2014/main" id="{0707C614-6787-4925-B260-242CB77DC0B5}"/>
              </a:ext>
            </a:extLst>
          </p:cNvPr>
          <p:cNvSpPr/>
          <p:nvPr/>
        </p:nvSpPr>
        <p:spPr>
          <a:xfrm>
            <a:off x="8754532" y="3429000"/>
            <a:ext cx="1845733" cy="1016000"/>
          </a:xfrm>
          <a:prstGeom prst="roundRect">
            <a:avLst>
              <a:gd name="adj" fmla="val 25039"/>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Builds trust</a:t>
            </a:r>
          </a:p>
        </p:txBody>
      </p:sp>
      <p:sp>
        <p:nvSpPr>
          <p:cNvPr id="14" name="Rectangle: Rounded Corners 13">
            <a:extLst>
              <a:ext uri="{FF2B5EF4-FFF2-40B4-BE49-F238E27FC236}">
                <a16:creationId xmlns:a16="http://schemas.microsoft.com/office/drawing/2014/main" id="{1C63F4D7-12E6-44BE-88AF-0A4EEA19FDAC}"/>
              </a:ext>
            </a:extLst>
          </p:cNvPr>
          <p:cNvSpPr/>
          <p:nvPr/>
        </p:nvSpPr>
        <p:spPr>
          <a:xfrm>
            <a:off x="911739" y="1861989"/>
            <a:ext cx="2908914" cy="1450757"/>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Enable a person to change /improve performance</a:t>
            </a:r>
          </a:p>
        </p:txBody>
      </p:sp>
      <p:sp>
        <p:nvSpPr>
          <p:cNvPr id="10" name="Rectangle: Rounded Corners 9">
            <a:extLst>
              <a:ext uri="{FF2B5EF4-FFF2-40B4-BE49-F238E27FC236}">
                <a16:creationId xmlns:a16="http://schemas.microsoft.com/office/drawing/2014/main" id="{CFAE2462-F18C-4AE0-9CCC-0E86D14CB275}"/>
              </a:ext>
            </a:extLst>
          </p:cNvPr>
          <p:cNvSpPr/>
          <p:nvPr/>
        </p:nvSpPr>
        <p:spPr>
          <a:xfrm>
            <a:off x="3417256" y="4884398"/>
            <a:ext cx="2031274" cy="1016000"/>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a gift  </a:t>
            </a:r>
            <a:r>
              <a:rPr lang="en-GB" dirty="0">
                <a:sym typeface="Wingdings" panose="05000000000000000000" pitchFamily="2" charset="2"/>
              </a:rPr>
              <a:t> </a:t>
            </a:r>
            <a:r>
              <a:rPr lang="en-GB" dirty="0"/>
              <a:t> </a:t>
            </a:r>
          </a:p>
        </p:txBody>
      </p:sp>
      <p:sp>
        <p:nvSpPr>
          <p:cNvPr id="15" name="Rectangle: Rounded Corners 14">
            <a:extLst>
              <a:ext uri="{FF2B5EF4-FFF2-40B4-BE49-F238E27FC236}">
                <a16:creationId xmlns:a16="http://schemas.microsoft.com/office/drawing/2014/main" id="{17B68D21-66E4-447E-B1B0-1B03FA8DC6D8}"/>
              </a:ext>
            </a:extLst>
          </p:cNvPr>
          <p:cNvSpPr/>
          <p:nvPr/>
        </p:nvSpPr>
        <p:spPr>
          <a:xfrm>
            <a:off x="7214693" y="4989479"/>
            <a:ext cx="2031274" cy="1016000"/>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be motivational </a:t>
            </a:r>
          </a:p>
        </p:txBody>
      </p:sp>
    </p:spTree>
    <p:extLst>
      <p:ext uri="{BB962C8B-B14F-4D97-AF65-F5344CB8AC3E}">
        <p14:creationId xmlns:p14="http://schemas.microsoft.com/office/powerpoint/2010/main" val="226225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0"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83C7-850F-4828-97DD-704C35366C78}"/>
              </a:ext>
            </a:extLst>
          </p:cNvPr>
          <p:cNvSpPr>
            <a:spLocks noGrp="1"/>
          </p:cNvSpPr>
          <p:nvPr>
            <p:ph type="title"/>
          </p:nvPr>
        </p:nvSpPr>
        <p:spPr/>
        <p:txBody>
          <a:bodyPr/>
          <a:lstStyle/>
          <a:p>
            <a:r>
              <a:rPr lang="en-GB" dirty="0"/>
              <a:t>Using CEDAR to give improvement feedback </a:t>
            </a:r>
          </a:p>
        </p:txBody>
      </p:sp>
      <p:pic>
        <p:nvPicPr>
          <p:cNvPr id="5" name="Online Media 4" title="How to lead negative feedback conversations in 5 simple steps">
            <a:hlinkClick r:id="" action="ppaction://media"/>
            <a:extLst>
              <a:ext uri="{FF2B5EF4-FFF2-40B4-BE49-F238E27FC236}">
                <a16:creationId xmlns:a16="http://schemas.microsoft.com/office/drawing/2014/main" id="{762AEE07-198B-49C4-965B-EDF7DAC8F15C}"/>
              </a:ext>
            </a:extLst>
          </p:cNvPr>
          <p:cNvPicPr>
            <a:picLocks noGrp="1" noRot="1" noChangeAspect="1"/>
          </p:cNvPicPr>
          <p:nvPr>
            <p:ph idx="1"/>
            <a:videoFile r:link="rId1"/>
          </p:nvPr>
        </p:nvPicPr>
        <p:blipFill>
          <a:blip r:embed="rId3"/>
          <a:stretch>
            <a:fillRect/>
          </a:stretch>
        </p:blipFill>
        <p:spPr>
          <a:xfrm>
            <a:off x="3840163" y="2571750"/>
            <a:ext cx="4572000" cy="2571750"/>
          </a:xfrm>
          <a:prstGeom prst="rect">
            <a:avLst/>
          </a:prstGeom>
        </p:spPr>
      </p:pic>
    </p:spTree>
    <p:extLst>
      <p:ext uri="{BB962C8B-B14F-4D97-AF65-F5344CB8AC3E}">
        <p14:creationId xmlns:p14="http://schemas.microsoft.com/office/powerpoint/2010/main" val="86589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A83-CA7E-4899-8680-EF1D033E606E}"/>
              </a:ext>
            </a:extLst>
          </p:cNvPr>
          <p:cNvSpPr>
            <a:spLocks noGrp="1"/>
          </p:cNvSpPr>
          <p:nvPr>
            <p:ph type="title"/>
          </p:nvPr>
        </p:nvSpPr>
        <p:spPr/>
        <p:txBody>
          <a:bodyPr/>
          <a:lstStyle/>
          <a:p>
            <a:r>
              <a:rPr lang="en-GB" dirty="0"/>
              <a:t>Activity </a:t>
            </a:r>
          </a:p>
        </p:txBody>
      </p:sp>
      <p:sp>
        <p:nvSpPr>
          <p:cNvPr id="3" name="Content Placeholder 2">
            <a:extLst>
              <a:ext uri="{FF2B5EF4-FFF2-40B4-BE49-F238E27FC236}">
                <a16:creationId xmlns:a16="http://schemas.microsoft.com/office/drawing/2014/main" id="{C1C0AA14-B4BC-4D65-B239-A4BBD592583B}"/>
              </a:ext>
            </a:extLst>
          </p:cNvPr>
          <p:cNvSpPr>
            <a:spLocks noGrp="1"/>
          </p:cNvSpPr>
          <p:nvPr>
            <p:ph idx="1"/>
          </p:nvPr>
        </p:nvSpPr>
        <p:spPr/>
        <p:txBody>
          <a:bodyPr/>
          <a:lstStyle/>
          <a:p>
            <a:r>
              <a:rPr lang="en-GB" dirty="0"/>
              <a:t>Use examples you have had to give feedback on and using the Cedar model . Identify how you would deliver this. . </a:t>
            </a:r>
          </a:p>
        </p:txBody>
      </p:sp>
      <p:sp>
        <p:nvSpPr>
          <p:cNvPr id="4" name="Date Placeholder 3">
            <a:extLst>
              <a:ext uri="{FF2B5EF4-FFF2-40B4-BE49-F238E27FC236}">
                <a16:creationId xmlns:a16="http://schemas.microsoft.com/office/drawing/2014/main" id="{027671B4-DFD8-4BF7-BF07-8E421E80B4D9}"/>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72E532AC-0DFA-41F2-BBF0-29CF4A6B3A4A}"/>
              </a:ext>
            </a:extLst>
          </p:cNvPr>
          <p:cNvSpPr>
            <a:spLocks noGrp="1"/>
          </p:cNvSpPr>
          <p:nvPr>
            <p:ph type="sldNum" sz="quarter" idx="12"/>
          </p:nvPr>
        </p:nvSpPr>
        <p:spPr/>
        <p:txBody>
          <a:bodyPr/>
          <a:lstStyle/>
          <a:p>
            <a:fld id="{C6451A33-CDC6-4F3C-82BE-CEA81A8C7C53}" type="slidenum">
              <a:rPr lang="en-GB" smtClean="0"/>
              <a:t>34</a:t>
            </a:fld>
            <a:endParaRPr lang="en-GB" dirty="0"/>
          </a:p>
        </p:txBody>
      </p:sp>
    </p:spTree>
    <p:extLst>
      <p:ext uri="{BB962C8B-B14F-4D97-AF65-F5344CB8AC3E}">
        <p14:creationId xmlns:p14="http://schemas.microsoft.com/office/powerpoint/2010/main" val="256723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A7F4-157F-4A89-B4D5-01820891398B}"/>
              </a:ext>
            </a:extLst>
          </p:cNvPr>
          <p:cNvSpPr>
            <a:spLocks noGrp="1"/>
          </p:cNvSpPr>
          <p:nvPr>
            <p:ph type="title"/>
          </p:nvPr>
        </p:nvSpPr>
        <p:spPr/>
        <p:txBody>
          <a:bodyPr/>
          <a:lstStyle/>
          <a:p>
            <a:r>
              <a:rPr lang="en-GB" dirty="0"/>
              <a:t>Do’s for Giving Feedback</a:t>
            </a:r>
          </a:p>
        </p:txBody>
      </p:sp>
      <p:sp>
        <p:nvSpPr>
          <p:cNvPr id="3" name="Content Placeholder 2">
            <a:extLst>
              <a:ext uri="{FF2B5EF4-FFF2-40B4-BE49-F238E27FC236}">
                <a16:creationId xmlns:a16="http://schemas.microsoft.com/office/drawing/2014/main" id="{2831150E-62EC-4237-A945-3363098A8FC4}"/>
              </a:ext>
            </a:extLst>
          </p:cNvPr>
          <p:cNvSpPr>
            <a:spLocks noGrp="1"/>
          </p:cNvSpPr>
          <p:nvPr>
            <p:ph idx="1"/>
          </p:nvPr>
        </p:nvSpPr>
        <p:spPr/>
        <p:txBody>
          <a:bodyPr>
            <a:normAutofit fontScale="85000" lnSpcReduction="20000"/>
          </a:bodyPr>
          <a:lstStyle/>
          <a:p>
            <a:pPr fontAlgn="t">
              <a:buFont typeface="Arial" panose="020B0604020202020204" pitchFamily="34" charset="0"/>
              <a:buChar char="•"/>
            </a:pPr>
            <a:r>
              <a:rPr lang="en-GB" sz="2200" dirty="0"/>
              <a:t>Give it the time it deserves</a:t>
            </a:r>
          </a:p>
          <a:p>
            <a:pPr fontAlgn="t">
              <a:buFont typeface="Arial" panose="020B0604020202020204" pitchFamily="34" charset="0"/>
              <a:buChar char="•"/>
            </a:pPr>
            <a:r>
              <a:rPr lang="en-GB" sz="2200" dirty="0"/>
              <a:t>Give it as soon as possible after the event</a:t>
            </a:r>
          </a:p>
          <a:p>
            <a:pPr fontAlgn="t">
              <a:buFont typeface="Arial" panose="020B0604020202020204" pitchFamily="34" charset="0"/>
              <a:buChar char="•"/>
            </a:pPr>
            <a:r>
              <a:rPr lang="en-GB" sz="2200" dirty="0"/>
              <a:t>Start with ‘I…’ as it is your opinion that you are offering, not a common view</a:t>
            </a:r>
          </a:p>
          <a:p>
            <a:pPr fontAlgn="t">
              <a:buFont typeface="Arial" panose="020B0604020202020204" pitchFamily="34" charset="0"/>
              <a:buChar char="•"/>
            </a:pPr>
            <a:r>
              <a:rPr lang="en-GB" sz="2200" dirty="0"/>
              <a:t>Be clear yourself as to what you are giving feedback on</a:t>
            </a:r>
          </a:p>
          <a:p>
            <a:pPr fontAlgn="t">
              <a:buFont typeface="Arial" panose="020B0604020202020204" pitchFamily="34" charset="0"/>
              <a:buChar char="•"/>
            </a:pPr>
            <a:r>
              <a:rPr lang="en-GB" sz="2200" dirty="0"/>
              <a:t>Make sure you are giving feedback on something that the person can alter or improve (work, performance or behaviour rather than personal characteristics or personality)</a:t>
            </a:r>
          </a:p>
          <a:p>
            <a:pPr fontAlgn="t">
              <a:buFont typeface="Arial" panose="020B0604020202020204" pitchFamily="34" charset="0"/>
              <a:buChar char="•"/>
            </a:pPr>
            <a:r>
              <a:rPr lang="en-GB" sz="2200" dirty="0"/>
              <a:t>Describe or show the specific behaviour or the work</a:t>
            </a:r>
          </a:p>
          <a:p>
            <a:pPr fontAlgn="t">
              <a:buFont typeface="Arial" panose="020B0604020202020204" pitchFamily="34" charset="0"/>
              <a:buChar char="•"/>
            </a:pPr>
            <a:r>
              <a:rPr lang="en-GB" sz="2200" dirty="0"/>
              <a:t>Tell them the effects of their poor behaviour or work</a:t>
            </a:r>
          </a:p>
          <a:p>
            <a:pPr fontAlgn="t">
              <a:buFont typeface="Arial" panose="020B0604020202020204" pitchFamily="34" charset="0"/>
              <a:buChar char="•"/>
            </a:pPr>
            <a:r>
              <a:rPr lang="en-GB" sz="2200" dirty="0"/>
              <a:t>Specify alternatives, what improvements you would expect or the desired result</a:t>
            </a:r>
          </a:p>
          <a:p>
            <a:pPr fontAlgn="t">
              <a:buFont typeface="Arial" panose="020B0604020202020204" pitchFamily="34" charset="0"/>
              <a:buChar char="•"/>
            </a:pPr>
            <a:r>
              <a:rPr lang="en-GB" sz="2200" dirty="0"/>
              <a:t>Ask the person what he or she can do about it</a:t>
            </a:r>
          </a:p>
          <a:p>
            <a:pPr fontAlgn="t">
              <a:buFont typeface="Arial" panose="020B0604020202020204" pitchFamily="34" charset="0"/>
              <a:buChar char="•"/>
            </a:pPr>
            <a:r>
              <a:rPr lang="en-GB" sz="2200" dirty="0"/>
              <a:t>Discuss what they can do to improve.</a:t>
            </a:r>
          </a:p>
          <a:p>
            <a:endParaRPr lang="en-GB" dirty="0"/>
          </a:p>
        </p:txBody>
      </p:sp>
      <p:sp>
        <p:nvSpPr>
          <p:cNvPr id="4" name="Date Placeholder 3">
            <a:extLst>
              <a:ext uri="{FF2B5EF4-FFF2-40B4-BE49-F238E27FC236}">
                <a16:creationId xmlns:a16="http://schemas.microsoft.com/office/drawing/2014/main" id="{744F23FA-DF2A-403D-B67F-443A6CE4CE55}"/>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F693FCD3-23CD-4933-B28D-298D2ECCA611}"/>
              </a:ext>
            </a:extLst>
          </p:cNvPr>
          <p:cNvSpPr>
            <a:spLocks noGrp="1"/>
          </p:cNvSpPr>
          <p:nvPr>
            <p:ph type="sldNum" sz="quarter" idx="12"/>
          </p:nvPr>
        </p:nvSpPr>
        <p:spPr/>
        <p:txBody>
          <a:bodyPr/>
          <a:lstStyle/>
          <a:p>
            <a:fld id="{C6451A33-CDC6-4F3C-82BE-CEA81A8C7C53}" type="slidenum">
              <a:rPr lang="en-GB" smtClean="0"/>
              <a:t>35</a:t>
            </a:fld>
            <a:endParaRPr lang="en-GB" dirty="0"/>
          </a:p>
        </p:txBody>
      </p:sp>
    </p:spTree>
    <p:extLst>
      <p:ext uri="{BB962C8B-B14F-4D97-AF65-F5344CB8AC3E}">
        <p14:creationId xmlns:p14="http://schemas.microsoft.com/office/powerpoint/2010/main" val="4063048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32C3-9E8F-42AE-B7AF-173C39102710}"/>
              </a:ext>
            </a:extLst>
          </p:cNvPr>
          <p:cNvSpPr>
            <a:spLocks noGrp="1"/>
          </p:cNvSpPr>
          <p:nvPr>
            <p:ph type="title"/>
          </p:nvPr>
        </p:nvSpPr>
        <p:spPr/>
        <p:txBody>
          <a:bodyPr/>
          <a:lstStyle/>
          <a:p>
            <a:r>
              <a:rPr lang="en-GB" dirty="0"/>
              <a:t>Don’t for Giving Feedback </a:t>
            </a:r>
          </a:p>
        </p:txBody>
      </p:sp>
      <p:sp>
        <p:nvSpPr>
          <p:cNvPr id="3" name="Content Placeholder 2">
            <a:extLst>
              <a:ext uri="{FF2B5EF4-FFF2-40B4-BE49-F238E27FC236}">
                <a16:creationId xmlns:a16="http://schemas.microsoft.com/office/drawing/2014/main" id="{2CFC6D60-0DFC-49ED-968B-53EA07E4939B}"/>
              </a:ext>
            </a:extLst>
          </p:cNvPr>
          <p:cNvSpPr>
            <a:spLocks noGrp="1"/>
          </p:cNvSpPr>
          <p:nvPr>
            <p:ph idx="1"/>
          </p:nvPr>
        </p:nvSpPr>
        <p:spPr/>
        <p:txBody>
          <a:bodyPr/>
          <a:lstStyle/>
          <a:p>
            <a:pPr marL="285750" indent="-285750">
              <a:buFont typeface="Arial" panose="020B0604020202020204" pitchFamily="34" charset="0"/>
              <a:buChar char="•"/>
            </a:pPr>
            <a:r>
              <a:rPr lang="en-GB" dirty="0">
                <a:solidFill>
                  <a:schemeClr val="tx1"/>
                </a:solidFill>
              </a:rPr>
              <a:t>Save it all up and give it all at once</a:t>
            </a:r>
          </a:p>
          <a:p>
            <a:pPr marL="285750" indent="-285750">
              <a:buFont typeface="Arial" panose="020B0604020202020204" pitchFamily="34" charset="0"/>
              <a:buChar char="•"/>
            </a:pPr>
            <a:r>
              <a:rPr lang="en-GB" dirty="0">
                <a:solidFill>
                  <a:schemeClr val="tx1"/>
                </a:solidFill>
              </a:rPr>
              <a:t>Make sweeping and general remarks like ‘this is not up to scratch’</a:t>
            </a:r>
          </a:p>
          <a:p>
            <a:pPr marL="285750" indent="-285750">
              <a:buFont typeface="Arial" panose="020B0604020202020204" pitchFamily="34" charset="0"/>
              <a:buChar char="•"/>
            </a:pPr>
            <a:r>
              <a:rPr lang="en-GB" dirty="0">
                <a:solidFill>
                  <a:schemeClr val="tx1"/>
                </a:solidFill>
              </a:rPr>
              <a:t>Make it seem as if you are making a statement shared by everybody (by distancing yourself or making it into a definite statement) £ people say you </a:t>
            </a:r>
          </a:p>
          <a:p>
            <a:pPr marL="285750" indent="-285750">
              <a:buFont typeface="Arial" panose="020B0604020202020204" pitchFamily="34" charset="0"/>
              <a:buChar char="•"/>
            </a:pPr>
            <a:r>
              <a:rPr lang="en-GB" dirty="0">
                <a:solidFill>
                  <a:schemeClr val="tx1"/>
                </a:solidFill>
              </a:rPr>
              <a:t>Criticise something that the person can do nothing about</a:t>
            </a:r>
          </a:p>
          <a:p>
            <a:pPr marL="285750" indent="-285750">
              <a:buFont typeface="Arial" panose="020B0604020202020204" pitchFamily="34" charset="0"/>
              <a:buChar char="•"/>
            </a:pPr>
            <a:r>
              <a:rPr lang="en-GB" dirty="0">
                <a:solidFill>
                  <a:schemeClr val="tx1"/>
                </a:solidFill>
              </a:rPr>
              <a:t>Leave them unclear as to what they can do to improve</a:t>
            </a:r>
          </a:p>
          <a:p>
            <a:pPr marL="285750" indent="-285750">
              <a:buFont typeface="Arial" panose="020B0604020202020204" pitchFamily="34" charset="0"/>
              <a:buChar char="•"/>
            </a:pPr>
            <a:r>
              <a:rPr lang="en-GB" dirty="0">
                <a:solidFill>
                  <a:schemeClr val="tx1"/>
                </a:solidFill>
              </a:rPr>
              <a:t>Us the feedback sandwich ! </a:t>
            </a:r>
            <a:endParaRPr lang="en-GB" dirty="0"/>
          </a:p>
          <a:p>
            <a:endParaRPr lang="en-GB" dirty="0"/>
          </a:p>
        </p:txBody>
      </p:sp>
      <p:sp>
        <p:nvSpPr>
          <p:cNvPr id="4" name="Date Placeholder 3">
            <a:extLst>
              <a:ext uri="{FF2B5EF4-FFF2-40B4-BE49-F238E27FC236}">
                <a16:creationId xmlns:a16="http://schemas.microsoft.com/office/drawing/2014/main" id="{A176EA29-4E82-4398-ACEE-D71ADD3022B1}"/>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68441495-A55A-43AD-9E15-E5E7B13D3EF1}"/>
              </a:ext>
            </a:extLst>
          </p:cNvPr>
          <p:cNvSpPr>
            <a:spLocks noGrp="1"/>
          </p:cNvSpPr>
          <p:nvPr>
            <p:ph type="sldNum" sz="quarter" idx="12"/>
          </p:nvPr>
        </p:nvSpPr>
        <p:spPr/>
        <p:txBody>
          <a:bodyPr/>
          <a:lstStyle/>
          <a:p>
            <a:fld id="{C6451A33-CDC6-4F3C-82BE-CEA81A8C7C53}" type="slidenum">
              <a:rPr lang="en-GB" smtClean="0"/>
              <a:t>36</a:t>
            </a:fld>
            <a:endParaRPr lang="en-GB" dirty="0"/>
          </a:p>
        </p:txBody>
      </p:sp>
    </p:spTree>
    <p:extLst>
      <p:ext uri="{BB962C8B-B14F-4D97-AF65-F5344CB8AC3E}">
        <p14:creationId xmlns:p14="http://schemas.microsoft.com/office/powerpoint/2010/main" val="2165643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3C40-A672-4B18-A08B-05D2CE55FBC4}"/>
              </a:ext>
            </a:extLst>
          </p:cNvPr>
          <p:cNvSpPr>
            <a:spLocks noGrp="1"/>
          </p:cNvSpPr>
          <p:nvPr>
            <p:ph type="title"/>
          </p:nvPr>
        </p:nvSpPr>
        <p:spPr/>
        <p:txBody>
          <a:bodyPr/>
          <a:lstStyle/>
          <a:p>
            <a:r>
              <a:rPr lang="en-GB" dirty="0"/>
              <a:t>Don’t forget the positive stuff </a:t>
            </a:r>
          </a:p>
        </p:txBody>
      </p:sp>
      <p:sp>
        <p:nvSpPr>
          <p:cNvPr id="3" name="Content Placeholder 2">
            <a:extLst>
              <a:ext uri="{FF2B5EF4-FFF2-40B4-BE49-F238E27FC236}">
                <a16:creationId xmlns:a16="http://schemas.microsoft.com/office/drawing/2014/main" id="{B879BB71-ECA2-4278-AFE1-7E8C2634210A}"/>
              </a:ext>
            </a:extLst>
          </p:cNvPr>
          <p:cNvSpPr>
            <a:spLocks noGrp="1"/>
          </p:cNvSpPr>
          <p:nvPr>
            <p:ph idx="1"/>
          </p:nvPr>
        </p:nvSpPr>
        <p:spPr>
          <a:xfrm>
            <a:off x="1097280" y="1845734"/>
            <a:ext cx="10058400" cy="4023360"/>
          </a:xfrm>
        </p:spPr>
        <p:txBody>
          <a:bodyPr>
            <a:normAutofit/>
          </a:bodyPr>
          <a:lstStyle/>
          <a:p>
            <a:r>
              <a:rPr lang="en-GB" sz="2400" dirty="0"/>
              <a:t>Feedback isn’t just about when performance needs improving </a:t>
            </a:r>
          </a:p>
          <a:p>
            <a:r>
              <a:rPr lang="en-GB" sz="2400" dirty="0"/>
              <a:t>It encourages  and validates the good stuff </a:t>
            </a:r>
          </a:p>
          <a:p>
            <a:r>
              <a:rPr lang="en-GB" sz="2400" dirty="0"/>
              <a:t>Its motivational </a:t>
            </a:r>
          </a:p>
          <a:p>
            <a:r>
              <a:rPr lang="en-GB" sz="2400" dirty="0"/>
              <a:t>It builds relationships and trust </a:t>
            </a:r>
          </a:p>
          <a:p>
            <a:r>
              <a:rPr lang="en-GB" sz="2400" dirty="0"/>
              <a:t>It makes you  ( the giver ) feel good too </a:t>
            </a:r>
          </a:p>
        </p:txBody>
      </p:sp>
      <p:sp>
        <p:nvSpPr>
          <p:cNvPr id="4" name="Date Placeholder 3">
            <a:extLst>
              <a:ext uri="{FF2B5EF4-FFF2-40B4-BE49-F238E27FC236}">
                <a16:creationId xmlns:a16="http://schemas.microsoft.com/office/drawing/2014/main" id="{60281ED4-9D5A-4750-82ED-4BB2DFB2A716}"/>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11DE9553-9EEE-446B-B873-DC27A81F8CBB}"/>
              </a:ext>
            </a:extLst>
          </p:cNvPr>
          <p:cNvSpPr>
            <a:spLocks noGrp="1"/>
          </p:cNvSpPr>
          <p:nvPr>
            <p:ph type="sldNum" sz="quarter" idx="12"/>
          </p:nvPr>
        </p:nvSpPr>
        <p:spPr/>
        <p:txBody>
          <a:bodyPr/>
          <a:lstStyle/>
          <a:p>
            <a:fld id="{C6451A33-CDC6-4F3C-82BE-CEA81A8C7C53}" type="slidenum">
              <a:rPr lang="en-GB" smtClean="0"/>
              <a:t>37</a:t>
            </a:fld>
            <a:endParaRPr lang="en-GB" dirty="0"/>
          </a:p>
        </p:txBody>
      </p:sp>
      <p:pic>
        <p:nvPicPr>
          <p:cNvPr id="10" name="Picture 9">
            <a:extLst>
              <a:ext uri="{FF2B5EF4-FFF2-40B4-BE49-F238E27FC236}">
                <a16:creationId xmlns:a16="http://schemas.microsoft.com/office/drawing/2014/main" id="{47900AFD-F766-4AC5-A1F5-1CEC42A8DD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3300" y="3076575"/>
            <a:ext cx="3238500" cy="1466850"/>
          </a:xfrm>
          <a:prstGeom prst="rect">
            <a:avLst/>
          </a:prstGeom>
        </p:spPr>
      </p:pic>
      <p:sp>
        <p:nvSpPr>
          <p:cNvPr id="11" name="TextBox 10">
            <a:extLst>
              <a:ext uri="{FF2B5EF4-FFF2-40B4-BE49-F238E27FC236}">
                <a16:creationId xmlns:a16="http://schemas.microsoft.com/office/drawing/2014/main" id="{30B82D2E-D30C-4F0B-8917-6F13A1AE1EF6}"/>
              </a:ext>
            </a:extLst>
          </p:cNvPr>
          <p:cNvSpPr txBox="1"/>
          <p:nvPr/>
        </p:nvSpPr>
        <p:spPr>
          <a:xfrm>
            <a:off x="7353300" y="4543425"/>
            <a:ext cx="3238500" cy="230832"/>
          </a:xfrm>
          <a:prstGeom prst="rect">
            <a:avLst/>
          </a:prstGeom>
          <a:noFill/>
        </p:spPr>
        <p:txBody>
          <a:bodyPr wrap="square" rtlCol="0">
            <a:spAutoFit/>
          </a:bodyPr>
          <a:lstStyle/>
          <a:p>
            <a:r>
              <a:rPr lang="en-GB" sz="900" dirty="0">
                <a:hlinkClick r:id="rId4" tooltip="https://insightextractor.com/sentiment-analysis-positive-negative-neutral/"/>
              </a:rPr>
              <a:t>This Photo</a:t>
            </a:r>
            <a:r>
              <a:rPr lang="en-GB" sz="900" dirty="0"/>
              <a:t> by Unknown Author is licensed under </a:t>
            </a:r>
            <a:r>
              <a:rPr lang="en-GB" sz="900" dirty="0">
                <a:hlinkClick r:id="rId5" tooltip="https://creativecommons.org/licenses/by-nc-sa/3.0/"/>
              </a:rPr>
              <a:t>CC BY-SA-NC</a:t>
            </a:r>
            <a:endParaRPr lang="en-GB" sz="900" dirty="0"/>
          </a:p>
        </p:txBody>
      </p:sp>
    </p:spTree>
    <p:extLst>
      <p:ext uri="{BB962C8B-B14F-4D97-AF65-F5344CB8AC3E}">
        <p14:creationId xmlns:p14="http://schemas.microsoft.com/office/powerpoint/2010/main" val="162692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4F22-A738-4421-B578-929D048DFF1E}"/>
              </a:ext>
            </a:extLst>
          </p:cNvPr>
          <p:cNvSpPr>
            <a:spLocks noGrp="1"/>
          </p:cNvSpPr>
          <p:nvPr>
            <p:ph type="title"/>
          </p:nvPr>
        </p:nvSpPr>
        <p:spPr/>
        <p:txBody>
          <a:bodyPr/>
          <a:lstStyle/>
          <a:p>
            <a:r>
              <a:rPr lang="en-GB" dirty="0"/>
              <a:t>What is Performance management?</a:t>
            </a:r>
          </a:p>
        </p:txBody>
      </p:sp>
      <p:sp>
        <p:nvSpPr>
          <p:cNvPr id="3" name="Content Placeholder 2">
            <a:extLst>
              <a:ext uri="{FF2B5EF4-FFF2-40B4-BE49-F238E27FC236}">
                <a16:creationId xmlns:a16="http://schemas.microsoft.com/office/drawing/2014/main" id="{76DFCFE1-DF05-45B9-A357-F2B8EFD92F87}"/>
              </a:ext>
            </a:extLst>
          </p:cNvPr>
          <p:cNvSpPr>
            <a:spLocks noGrp="1"/>
          </p:cNvSpPr>
          <p:nvPr>
            <p:ph idx="1"/>
          </p:nvPr>
        </p:nvSpPr>
        <p:spPr/>
        <p:txBody>
          <a:bodyPr>
            <a:normAutofit lnSpcReduction="10000"/>
          </a:bodyPr>
          <a:lstStyle/>
          <a:p>
            <a:endParaRPr lang="en-GB" dirty="0"/>
          </a:p>
          <a:p>
            <a:r>
              <a:rPr lang="en-GB" dirty="0"/>
              <a:t>“Performance management  is the process by which an organizational leader, manager or supervisor monitors and evaluates the work of the employees they're responsible for overseeing’</a:t>
            </a:r>
          </a:p>
          <a:p>
            <a:r>
              <a:rPr lang="en-GB" dirty="0"/>
              <a:t>By:</a:t>
            </a:r>
          </a:p>
          <a:p>
            <a:pPr>
              <a:buFont typeface="Arial" panose="020B0604020202020204" pitchFamily="34" charset="0"/>
              <a:buChar char="•"/>
            </a:pPr>
            <a:r>
              <a:rPr lang="en-GB" b="1" dirty="0"/>
              <a:t>Establishing  objectives</a:t>
            </a:r>
            <a:r>
              <a:rPr lang="en-GB" dirty="0"/>
              <a:t> for individuals and teams to see their part in the organisation’s mission and strategy.</a:t>
            </a:r>
          </a:p>
          <a:p>
            <a:pPr>
              <a:buFont typeface="Arial" panose="020B0604020202020204" pitchFamily="34" charset="0"/>
              <a:buChar char="•"/>
            </a:pPr>
            <a:r>
              <a:rPr lang="en-GB" b="1" dirty="0"/>
              <a:t>Improving  performance</a:t>
            </a:r>
            <a:r>
              <a:rPr lang="en-GB" dirty="0"/>
              <a:t> among employees, teams and, ultimately, organisations.</a:t>
            </a:r>
          </a:p>
          <a:p>
            <a:pPr>
              <a:buFont typeface="Arial" panose="020B0604020202020204" pitchFamily="34" charset="0"/>
              <a:buChar char="•"/>
            </a:pPr>
            <a:r>
              <a:rPr lang="en-GB" b="1" dirty="0"/>
              <a:t>Holding people to account</a:t>
            </a:r>
            <a:r>
              <a:rPr lang="en-GB" dirty="0"/>
              <a:t> for their performance by linking it to reward, career progression and termination of contracts.</a:t>
            </a:r>
          </a:p>
          <a:p>
            <a:pPr>
              <a:buFont typeface="Arial" panose="020B0604020202020204" pitchFamily="34" charset="0"/>
              <a:buChar char="•"/>
            </a:pPr>
            <a:r>
              <a:rPr lang="en-GB" dirty="0"/>
              <a:t>Appraisals are used as  the means to do this  </a:t>
            </a:r>
          </a:p>
          <a:p>
            <a:endParaRPr lang="en-GB" dirty="0"/>
          </a:p>
        </p:txBody>
      </p:sp>
      <p:sp>
        <p:nvSpPr>
          <p:cNvPr id="4" name="Date Placeholder 3">
            <a:extLst>
              <a:ext uri="{FF2B5EF4-FFF2-40B4-BE49-F238E27FC236}">
                <a16:creationId xmlns:a16="http://schemas.microsoft.com/office/drawing/2014/main" id="{C24F7410-AE36-421C-A350-595219CF9F27}"/>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6B72DD7F-9ADE-4543-B169-622CF7753FDC}"/>
              </a:ext>
            </a:extLst>
          </p:cNvPr>
          <p:cNvSpPr>
            <a:spLocks noGrp="1"/>
          </p:cNvSpPr>
          <p:nvPr>
            <p:ph type="sldNum" sz="quarter" idx="12"/>
          </p:nvPr>
        </p:nvSpPr>
        <p:spPr/>
        <p:txBody>
          <a:bodyPr/>
          <a:lstStyle/>
          <a:p>
            <a:fld id="{C6451A33-CDC6-4F3C-82BE-CEA81A8C7C53}" type="slidenum">
              <a:rPr lang="en-GB" smtClean="0"/>
              <a:t>4</a:t>
            </a:fld>
            <a:endParaRPr lang="en-GB" dirty="0"/>
          </a:p>
        </p:txBody>
      </p:sp>
      <p:pic>
        <p:nvPicPr>
          <p:cNvPr id="6" name="Picture 5">
            <a:extLst>
              <a:ext uri="{FF2B5EF4-FFF2-40B4-BE49-F238E27FC236}">
                <a16:creationId xmlns:a16="http://schemas.microsoft.com/office/drawing/2014/main" id="{74675514-B48B-4871-BAAA-4023EB7C87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9570" y="178229"/>
            <a:ext cx="1333500" cy="452755"/>
          </a:xfrm>
          <a:prstGeom prst="rect">
            <a:avLst/>
          </a:prstGeom>
        </p:spPr>
      </p:pic>
    </p:spTree>
    <p:extLst>
      <p:ext uri="{BB962C8B-B14F-4D97-AF65-F5344CB8AC3E}">
        <p14:creationId xmlns:p14="http://schemas.microsoft.com/office/powerpoint/2010/main" val="258641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4660-6D87-416B-B5F9-E5C8DC3D74A4}"/>
              </a:ext>
            </a:extLst>
          </p:cNvPr>
          <p:cNvSpPr>
            <a:spLocks noGrp="1"/>
          </p:cNvSpPr>
          <p:nvPr>
            <p:ph type="title"/>
          </p:nvPr>
        </p:nvSpPr>
        <p:spPr>
          <a:xfrm>
            <a:off x="1097280" y="263527"/>
            <a:ext cx="10058400" cy="1450757"/>
          </a:xfrm>
        </p:spPr>
        <p:txBody>
          <a:bodyPr/>
          <a:lstStyle/>
          <a:p>
            <a:r>
              <a:rPr lang="en-GB" dirty="0"/>
              <a:t>Why are appraisals important ?</a:t>
            </a:r>
          </a:p>
        </p:txBody>
      </p:sp>
      <p:sp>
        <p:nvSpPr>
          <p:cNvPr id="3" name="Content Placeholder 2">
            <a:extLst>
              <a:ext uri="{FF2B5EF4-FFF2-40B4-BE49-F238E27FC236}">
                <a16:creationId xmlns:a16="http://schemas.microsoft.com/office/drawing/2014/main" id="{FED05114-336C-4AA7-B7EF-00428F7B7539}"/>
              </a:ext>
            </a:extLst>
          </p:cNvPr>
          <p:cNvSpPr>
            <a:spLocks noGrp="1"/>
          </p:cNvSpPr>
          <p:nvPr>
            <p:ph idx="1"/>
          </p:nvPr>
        </p:nvSpPr>
        <p:spPr/>
        <p:txBody>
          <a:bodyPr>
            <a:noAutofit/>
          </a:bodyPr>
          <a:lstStyle/>
          <a:p>
            <a:pPr>
              <a:buFont typeface="Arial" panose="020B0604020202020204" pitchFamily="34" charset="0"/>
              <a:buChar char="•"/>
            </a:pPr>
            <a:r>
              <a:rPr lang="en-GB" sz="1800" dirty="0"/>
              <a:t>helps with goal setting </a:t>
            </a:r>
          </a:p>
          <a:p>
            <a:pPr>
              <a:buFont typeface="Arial" panose="020B0604020202020204" pitchFamily="34" charset="0"/>
              <a:buChar char="•"/>
            </a:pPr>
            <a:r>
              <a:rPr lang="en-GB" sz="1800" dirty="0"/>
              <a:t>allows you to better engage your team </a:t>
            </a:r>
          </a:p>
          <a:p>
            <a:pPr>
              <a:buFont typeface="Arial" panose="020B0604020202020204" pitchFamily="34" charset="0"/>
              <a:buChar char="•"/>
            </a:pPr>
            <a:r>
              <a:rPr lang="en-GB" sz="1800" dirty="0"/>
              <a:t>can improve productively </a:t>
            </a:r>
          </a:p>
          <a:p>
            <a:pPr>
              <a:buFont typeface="Arial" panose="020B0604020202020204" pitchFamily="34" charset="0"/>
              <a:buChar char="•"/>
            </a:pPr>
            <a:r>
              <a:rPr lang="en-GB" sz="1800" dirty="0"/>
              <a:t>helps to establish transparency  </a:t>
            </a:r>
          </a:p>
          <a:p>
            <a:pPr>
              <a:buFont typeface="Arial" panose="020B0604020202020204" pitchFamily="34" charset="0"/>
              <a:buChar char="•"/>
            </a:pPr>
            <a:r>
              <a:rPr lang="en-GB" sz="1800" dirty="0"/>
              <a:t>can help employees make improvements</a:t>
            </a:r>
          </a:p>
          <a:p>
            <a:pPr>
              <a:buFont typeface="Arial" panose="020B0604020202020204" pitchFamily="34" charset="0"/>
              <a:buChar char="•"/>
            </a:pPr>
            <a:r>
              <a:rPr lang="en-GB" sz="1800" dirty="0"/>
              <a:t>helps recognise the high performers and spot talent </a:t>
            </a:r>
          </a:p>
          <a:p>
            <a:pPr>
              <a:buFont typeface="Arial" panose="020B0604020202020204" pitchFamily="34" charset="0"/>
              <a:buChar char="•"/>
            </a:pPr>
            <a:r>
              <a:rPr lang="en-GB" sz="1800" dirty="0"/>
              <a:t>can help you with developing skills </a:t>
            </a:r>
          </a:p>
          <a:p>
            <a:pPr>
              <a:buFont typeface="Arial" panose="020B0604020202020204" pitchFamily="34" charset="0"/>
              <a:buChar char="•"/>
            </a:pPr>
            <a:r>
              <a:rPr lang="en-GB" sz="1800" dirty="0"/>
              <a:t> can be motivational ( if done effectively)</a:t>
            </a:r>
          </a:p>
          <a:p>
            <a:pPr>
              <a:buFont typeface="Arial" panose="020B0604020202020204" pitchFamily="34" charset="0"/>
              <a:buChar char="•"/>
            </a:pPr>
            <a:r>
              <a:rPr lang="en-GB" sz="1800" dirty="0"/>
              <a:t>can make you feel your manager cares about you as a person  </a:t>
            </a:r>
          </a:p>
          <a:p>
            <a:pPr>
              <a:buFont typeface="Arial" panose="020B0604020202020204" pitchFamily="34" charset="0"/>
              <a:buChar char="•"/>
            </a:pPr>
            <a:r>
              <a:rPr lang="en-GB" sz="1800" dirty="0"/>
              <a:t> can help spot / address issues before they get worse   </a:t>
            </a:r>
          </a:p>
          <a:p>
            <a:pPr>
              <a:buFont typeface="Arial" panose="020B0604020202020204" pitchFamily="34" charset="0"/>
              <a:buChar char="•"/>
            </a:pPr>
            <a:endParaRPr lang="en-GB" sz="1800" b="1" dirty="0"/>
          </a:p>
          <a:p>
            <a:r>
              <a:rPr lang="en-GB" sz="1800" dirty="0"/>
              <a:t> </a:t>
            </a:r>
          </a:p>
        </p:txBody>
      </p:sp>
      <p:sp>
        <p:nvSpPr>
          <p:cNvPr id="4" name="Date Placeholder 3">
            <a:extLst>
              <a:ext uri="{FF2B5EF4-FFF2-40B4-BE49-F238E27FC236}">
                <a16:creationId xmlns:a16="http://schemas.microsoft.com/office/drawing/2014/main" id="{1E13992B-5113-4F25-AC43-F99295C72BDC}"/>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1FEF1F9B-EE95-4AF5-8845-4C7B83AF79E7}"/>
              </a:ext>
            </a:extLst>
          </p:cNvPr>
          <p:cNvSpPr>
            <a:spLocks noGrp="1"/>
          </p:cNvSpPr>
          <p:nvPr>
            <p:ph type="sldNum" sz="quarter" idx="12"/>
          </p:nvPr>
        </p:nvSpPr>
        <p:spPr/>
        <p:txBody>
          <a:bodyPr/>
          <a:lstStyle/>
          <a:p>
            <a:fld id="{C6451A33-CDC6-4F3C-82BE-CEA81A8C7C53}" type="slidenum">
              <a:rPr lang="en-GB" smtClean="0"/>
              <a:t>5</a:t>
            </a:fld>
            <a:endParaRPr lang="en-GB" dirty="0"/>
          </a:p>
        </p:txBody>
      </p:sp>
      <p:sp>
        <p:nvSpPr>
          <p:cNvPr id="8" name="TextBox 7">
            <a:extLst>
              <a:ext uri="{FF2B5EF4-FFF2-40B4-BE49-F238E27FC236}">
                <a16:creationId xmlns:a16="http://schemas.microsoft.com/office/drawing/2014/main" id="{DF8DEED0-6968-405E-9656-BCBDD65EAB6A}"/>
              </a:ext>
            </a:extLst>
          </p:cNvPr>
          <p:cNvSpPr txBox="1"/>
          <p:nvPr/>
        </p:nvSpPr>
        <p:spPr>
          <a:xfrm>
            <a:off x="1834718" y="6858000"/>
            <a:ext cx="8522563" cy="230832"/>
          </a:xfrm>
          <a:prstGeom prst="rect">
            <a:avLst/>
          </a:prstGeom>
          <a:noFill/>
        </p:spPr>
        <p:txBody>
          <a:bodyPr wrap="square" rtlCol="0">
            <a:spAutoFit/>
          </a:bodyPr>
          <a:lstStyle/>
          <a:p>
            <a:r>
              <a:rPr lang="en-GB" sz="900" dirty="0">
                <a:hlinkClick r:id="rId3" tooltip="https://courses.lumenlearning.com/wmopen-humanresourcesmgmt/chapter/performance-management/"/>
              </a:rPr>
              <a:t>This Photo</a:t>
            </a:r>
            <a:r>
              <a:rPr lang="en-GB" sz="900" dirty="0"/>
              <a:t> by Unknown Author is licensed under </a:t>
            </a:r>
            <a:r>
              <a:rPr lang="en-GB" sz="900" dirty="0">
                <a:hlinkClick r:id="rId4" tooltip="https://creativecommons.org/licenses/by/3.0/"/>
              </a:rPr>
              <a:t>CC BY</a:t>
            </a:r>
            <a:endParaRPr lang="en-GB" sz="900" dirty="0"/>
          </a:p>
        </p:txBody>
      </p:sp>
      <p:pic>
        <p:nvPicPr>
          <p:cNvPr id="9" name="Picture 8">
            <a:extLst>
              <a:ext uri="{FF2B5EF4-FFF2-40B4-BE49-F238E27FC236}">
                <a16:creationId xmlns:a16="http://schemas.microsoft.com/office/drawing/2014/main" id="{3B4149B4-6121-4183-88BF-20C524A047D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22365" y="2922691"/>
            <a:ext cx="3326296" cy="2629969"/>
          </a:xfrm>
          <a:prstGeom prst="rect">
            <a:avLst/>
          </a:prstGeom>
        </p:spPr>
      </p:pic>
      <p:sp>
        <p:nvSpPr>
          <p:cNvPr id="10" name="TextBox 9">
            <a:extLst>
              <a:ext uri="{FF2B5EF4-FFF2-40B4-BE49-F238E27FC236}">
                <a16:creationId xmlns:a16="http://schemas.microsoft.com/office/drawing/2014/main" id="{E238F492-D0B5-4096-B0CA-F1322E6093E5}"/>
              </a:ext>
            </a:extLst>
          </p:cNvPr>
          <p:cNvSpPr txBox="1"/>
          <p:nvPr/>
        </p:nvSpPr>
        <p:spPr>
          <a:xfrm>
            <a:off x="12022563" y="6773453"/>
            <a:ext cx="169437" cy="6878806"/>
          </a:xfrm>
          <a:prstGeom prst="rect">
            <a:avLst/>
          </a:prstGeom>
          <a:noFill/>
        </p:spPr>
        <p:txBody>
          <a:bodyPr wrap="square" rtlCol="0">
            <a:spAutoFit/>
          </a:bodyPr>
          <a:lstStyle/>
          <a:p>
            <a:r>
              <a:rPr lang="en-GB" sz="900" dirty="0">
                <a:hlinkClick r:id="rId6" tooltip="https://www.peoplemattersglobal.com/blog/performance-management/performance-management-simply-isnt-simple-21374"/>
              </a:rPr>
              <a:t>This Photo</a:t>
            </a:r>
            <a:r>
              <a:rPr lang="en-GB" sz="900" dirty="0"/>
              <a:t> by Unknown Author is licensed under </a:t>
            </a:r>
            <a:r>
              <a:rPr lang="en-GB" sz="900" dirty="0">
                <a:hlinkClick r:id="rId7" tooltip="https://creativecommons.org/licenses/by-nc-sa/3.0/"/>
              </a:rPr>
              <a:t>CC BY-SA-NC</a:t>
            </a:r>
            <a:endParaRPr lang="en-GB" sz="900" dirty="0"/>
          </a:p>
        </p:txBody>
      </p:sp>
      <p:pic>
        <p:nvPicPr>
          <p:cNvPr id="11" name="Picture 10">
            <a:extLst>
              <a:ext uri="{FF2B5EF4-FFF2-40B4-BE49-F238E27FC236}">
                <a16:creationId xmlns:a16="http://schemas.microsoft.com/office/drawing/2014/main" id="{C1F8E34D-722D-4F0A-8552-34AC8A69E82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26186" y="132077"/>
            <a:ext cx="1333500" cy="452755"/>
          </a:xfrm>
          <a:prstGeom prst="rect">
            <a:avLst/>
          </a:prstGeom>
        </p:spPr>
      </p:pic>
    </p:spTree>
    <p:extLst>
      <p:ext uri="{BB962C8B-B14F-4D97-AF65-F5344CB8AC3E}">
        <p14:creationId xmlns:p14="http://schemas.microsoft.com/office/powerpoint/2010/main" val="264296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227F-4528-4AE1-8E54-24C1C67EDEFF}"/>
              </a:ext>
            </a:extLst>
          </p:cNvPr>
          <p:cNvSpPr>
            <a:spLocks noGrp="1"/>
          </p:cNvSpPr>
          <p:nvPr>
            <p:ph type="title"/>
          </p:nvPr>
        </p:nvSpPr>
        <p:spPr/>
        <p:txBody>
          <a:bodyPr/>
          <a:lstStyle/>
          <a:p>
            <a:r>
              <a:rPr lang="en-GB" dirty="0">
                <a:solidFill>
                  <a:srgbClr val="002060"/>
                </a:solidFill>
              </a:rPr>
              <a:t>Pitfalls of effective performance  appraisals    </a:t>
            </a:r>
          </a:p>
        </p:txBody>
      </p:sp>
      <p:sp>
        <p:nvSpPr>
          <p:cNvPr id="3" name="Content Placeholder 2">
            <a:extLst>
              <a:ext uri="{FF2B5EF4-FFF2-40B4-BE49-F238E27FC236}">
                <a16:creationId xmlns:a16="http://schemas.microsoft.com/office/drawing/2014/main" id="{656B9B6D-4F9A-40A9-832C-757012BE7D2A}"/>
              </a:ext>
            </a:extLst>
          </p:cNvPr>
          <p:cNvSpPr>
            <a:spLocks noGrp="1"/>
          </p:cNvSpPr>
          <p:nvPr>
            <p:ph idx="1"/>
          </p:nvPr>
        </p:nvSpPr>
        <p:spPr/>
        <p:txBody>
          <a:bodyPr>
            <a:normAutofit/>
          </a:bodyPr>
          <a:lstStyle/>
          <a:p>
            <a:pPr>
              <a:buFont typeface="Arial" panose="020B0604020202020204" pitchFamily="34" charset="0"/>
              <a:buChar char="•"/>
            </a:pPr>
            <a:r>
              <a:rPr lang="en-GB" dirty="0"/>
              <a:t>Over or under exaggerating recent performances.</a:t>
            </a:r>
          </a:p>
          <a:p>
            <a:pPr>
              <a:buFont typeface="Arial" panose="020B0604020202020204" pitchFamily="34" charset="0"/>
              <a:buChar char="•"/>
            </a:pPr>
            <a:r>
              <a:rPr lang="en-GB" dirty="0"/>
              <a:t>An unstructured process in place.</a:t>
            </a:r>
          </a:p>
          <a:p>
            <a:pPr>
              <a:buFont typeface="Arial" panose="020B0604020202020204" pitchFamily="34" charset="0"/>
              <a:buChar char="•"/>
            </a:pPr>
            <a:r>
              <a:rPr lang="en-GB" dirty="0"/>
              <a:t>Poor planning </a:t>
            </a:r>
          </a:p>
          <a:p>
            <a:pPr>
              <a:buFont typeface="Arial" panose="020B0604020202020204" pitchFamily="34" charset="0"/>
              <a:buChar char="•"/>
            </a:pPr>
            <a:r>
              <a:rPr lang="en-GB" dirty="0"/>
              <a:t>Lack of clarity around their purpose </a:t>
            </a:r>
          </a:p>
          <a:p>
            <a:pPr>
              <a:buFont typeface="Arial" panose="020B0604020202020204" pitchFamily="34" charset="0"/>
              <a:buChar char="•"/>
            </a:pPr>
            <a:r>
              <a:rPr lang="en-GB" dirty="0"/>
              <a:t>Inconsistent feedback, goals and  next steps .</a:t>
            </a:r>
          </a:p>
          <a:p>
            <a:pPr>
              <a:buFont typeface="Arial" panose="020B0604020202020204" pitchFamily="34" charset="0"/>
              <a:buChar char="•"/>
            </a:pPr>
            <a:r>
              <a:rPr lang="en-GB" dirty="0"/>
              <a:t>“Its just a form filling exercise “</a:t>
            </a:r>
          </a:p>
          <a:p>
            <a:pPr>
              <a:buFont typeface="Arial" panose="020B0604020202020204" pitchFamily="34" charset="0"/>
              <a:buChar char="•"/>
            </a:pPr>
            <a:r>
              <a:rPr lang="en-GB" dirty="0"/>
              <a:t>No opportunity to discuss  development </a:t>
            </a:r>
          </a:p>
          <a:p>
            <a:pPr>
              <a:buFont typeface="Arial" panose="020B0604020202020204" pitchFamily="34" charset="0"/>
              <a:buChar char="•"/>
            </a:pPr>
            <a:r>
              <a:rPr lang="en-GB" dirty="0"/>
              <a:t>Rushed or put off – No time</a:t>
            </a:r>
          </a:p>
        </p:txBody>
      </p:sp>
      <p:sp>
        <p:nvSpPr>
          <p:cNvPr id="4" name="Date Placeholder 3">
            <a:extLst>
              <a:ext uri="{FF2B5EF4-FFF2-40B4-BE49-F238E27FC236}">
                <a16:creationId xmlns:a16="http://schemas.microsoft.com/office/drawing/2014/main" id="{F4132E05-1149-4697-863D-42B7E16AE5B8}"/>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42409061-B900-4D6E-AABB-18999F1082ED}"/>
              </a:ext>
            </a:extLst>
          </p:cNvPr>
          <p:cNvSpPr>
            <a:spLocks noGrp="1"/>
          </p:cNvSpPr>
          <p:nvPr>
            <p:ph type="sldNum" sz="quarter" idx="12"/>
          </p:nvPr>
        </p:nvSpPr>
        <p:spPr/>
        <p:txBody>
          <a:bodyPr/>
          <a:lstStyle/>
          <a:p>
            <a:fld id="{C6451A33-CDC6-4F3C-82BE-CEA81A8C7C53}" type="slidenum">
              <a:rPr lang="en-GB" smtClean="0"/>
              <a:t>6</a:t>
            </a:fld>
            <a:endParaRPr lang="en-GB" dirty="0"/>
          </a:p>
        </p:txBody>
      </p:sp>
      <p:pic>
        <p:nvPicPr>
          <p:cNvPr id="7" name="Picture 6">
            <a:extLst>
              <a:ext uri="{FF2B5EF4-FFF2-40B4-BE49-F238E27FC236}">
                <a16:creationId xmlns:a16="http://schemas.microsoft.com/office/drawing/2014/main" id="{F0ED52E2-9424-4A9C-B015-D7EF976E99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8400" y="2491409"/>
            <a:ext cx="2638977" cy="2599880"/>
          </a:xfrm>
          <a:prstGeom prst="rect">
            <a:avLst/>
          </a:prstGeom>
        </p:spPr>
      </p:pic>
      <p:pic>
        <p:nvPicPr>
          <p:cNvPr id="8" name="Picture 7">
            <a:extLst>
              <a:ext uri="{FF2B5EF4-FFF2-40B4-BE49-F238E27FC236}">
                <a16:creationId xmlns:a16="http://schemas.microsoft.com/office/drawing/2014/main" id="{6503E5CC-3DD3-402F-986F-8D7BC9CAA4D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26185" y="60225"/>
            <a:ext cx="1333500" cy="452755"/>
          </a:xfrm>
          <a:prstGeom prst="rect">
            <a:avLst/>
          </a:prstGeom>
        </p:spPr>
      </p:pic>
    </p:spTree>
    <p:extLst>
      <p:ext uri="{BB962C8B-B14F-4D97-AF65-F5344CB8AC3E}">
        <p14:creationId xmlns:p14="http://schemas.microsoft.com/office/powerpoint/2010/main" val="275456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9A44-A740-419F-BFB0-336588C43CB3}"/>
              </a:ext>
            </a:extLst>
          </p:cNvPr>
          <p:cNvSpPr>
            <a:spLocks noGrp="1"/>
          </p:cNvSpPr>
          <p:nvPr>
            <p:ph type="title"/>
          </p:nvPr>
        </p:nvSpPr>
        <p:spPr/>
        <p:txBody>
          <a:bodyPr/>
          <a:lstStyle/>
          <a:p>
            <a:r>
              <a:rPr lang="en-GB" dirty="0"/>
              <a:t>Performance Management Cycle</a:t>
            </a:r>
          </a:p>
        </p:txBody>
      </p:sp>
      <p:sp>
        <p:nvSpPr>
          <p:cNvPr id="4" name="Date Placeholder 3">
            <a:extLst>
              <a:ext uri="{FF2B5EF4-FFF2-40B4-BE49-F238E27FC236}">
                <a16:creationId xmlns:a16="http://schemas.microsoft.com/office/drawing/2014/main" id="{60DF6BF9-7254-424B-A998-B7D8D60A39DC}"/>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3C06C24E-0152-401C-8501-193A3182A06E}"/>
              </a:ext>
            </a:extLst>
          </p:cNvPr>
          <p:cNvSpPr>
            <a:spLocks noGrp="1"/>
          </p:cNvSpPr>
          <p:nvPr>
            <p:ph type="sldNum" sz="quarter" idx="12"/>
          </p:nvPr>
        </p:nvSpPr>
        <p:spPr/>
        <p:txBody>
          <a:bodyPr/>
          <a:lstStyle/>
          <a:p>
            <a:fld id="{C6451A33-CDC6-4F3C-82BE-CEA81A8C7C53}" type="slidenum">
              <a:rPr lang="en-GB" smtClean="0"/>
              <a:t>7</a:t>
            </a:fld>
            <a:endParaRPr lang="en-GB" dirty="0"/>
          </a:p>
        </p:txBody>
      </p:sp>
      <p:pic>
        <p:nvPicPr>
          <p:cNvPr id="1026" name="Picture 2" descr="https://omc5825sv9k3qyi3q2ord7gk-wpengine.netdna-ssl.com/wp-content/uploads/2019/08/4-Stages-of-Performance-Management-01-01-e1564858939691.png">
            <a:extLst>
              <a:ext uri="{FF2B5EF4-FFF2-40B4-BE49-F238E27FC236}">
                <a16:creationId xmlns:a16="http://schemas.microsoft.com/office/drawing/2014/main" id="{40A7F540-6C69-4F58-BCB6-8A81A45C23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8465" y="1961314"/>
            <a:ext cx="7155044" cy="4022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050C846-D330-4BC3-8C56-EB77BE860B2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44965" y="286603"/>
            <a:ext cx="1333500" cy="452755"/>
          </a:xfrm>
          <a:prstGeom prst="rect">
            <a:avLst/>
          </a:prstGeom>
        </p:spPr>
      </p:pic>
    </p:spTree>
    <p:extLst>
      <p:ext uri="{BB962C8B-B14F-4D97-AF65-F5344CB8AC3E}">
        <p14:creationId xmlns:p14="http://schemas.microsoft.com/office/powerpoint/2010/main" val="76729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4609A-5E31-4A3A-A50A-F6DDD62850BC}"/>
              </a:ext>
            </a:extLst>
          </p:cNvPr>
          <p:cNvSpPr>
            <a:spLocks noGrp="1"/>
          </p:cNvSpPr>
          <p:nvPr>
            <p:ph type="dt" sz="half" idx="10"/>
          </p:nvPr>
        </p:nvSpPr>
        <p:spPr/>
        <p:txBody>
          <a:bodyPr/>
          <a:lstStyle/>
          <a:p>
            <a:fld id="{0D68C486-159E-4979-B8B1-72A49DBF4C42}" type="datetime1">
              <a:rPr lang="en-GB" smtClean="0"/>
              <a:t>16/11/2023</a:t>
            </a:fld>
            <a:endParaRPr lang="en-GB" dirty="0"/>
          </a:p>
        </p:txBody>
      </p:sp>
      <p:sp>
        <p:nvSpPr>
          <p:cNvPr id="3" name="Slide Number Placeholder 2">
            <a:extLst>
              <a:ext uri="{FF2B5EF4-FFF2-40B4-BE49-F238E27FC236}">
                <a16:creationId xmlns:a16="http://schemas.microsoft.com/office/drawing/2014/main" id="{83F8563A-0F0C-4ACC-9E5B-FB817B6AEA7B}"/>
              </a:ext>
            </a:extLst>
          </p:cNvPr>
          <p:cNvSpPr>
            <a:spLocks noGrp="1"/>
          </p:cNvSpPr>
          <p:nvPr>
            <p:ph type="sldNum" sz="quarter" idx="12"/>
          </p:nvPr>
        </p:nvSpPr>
        <p:spPr/>
        <p:txBody>
          <a:bodyPr/>
          <a:lstStyle/>
          <a:p>
            <a:fld id="{C6451A33-CDC6-4F3C-82BE-CEA81A8C7C53}" type="slidenum">
              <a:rPr lang="en-GB" smtClean="0"/>
              <a:t>8</a:t>
            </a:fld>
            <a:endParaRPr lang="en-GB" dirty="0"/>
          </a:p>
        </p:txBody>
      </p:sp>
      <p:pic>
        <p:nvPicPr>
          <p:cNvPr id="4" name="Picture 3">
            <a:extLst>
              <a:ext uri="{FF2B5EF4-FFF2-40B4-BE49-F238E27FC236}">
                <a16:creationId xmlns:a16="http://schemas.microsoft.com/office/drawing/2014/main" id="{C13B9BDD-299A-4AD4-A4BC-9FC8779F5043}"/>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23045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4AA7-30D6-4E25-90D0-8A363352483D}"/>
              </a:ext>
            </a:extLst>
          </p:cNvPr>
          <p:cNvSpPr>
            <a:spLocks noGrp="1"/>
          </p:cNvSpPr>
          <p:nvPr>
            <p:ph type="title"/>
          </p:nvPr>
        </p:nvSpPr>
        <p:spPr/>
        <p:txBody>
          <a:bodyPr>
            <a:normAutofit/>
          </a:bodyPr>
          <a:lstStyle/>
          <a:p>
            <a:r>
              <a:rPr lang="en-GB" dirty="0"/>
              <a:t>As a Leader what do you need to do to make the appraisal process a success </a:t>
            </a:r>
          </a:p>
        </p:txBody>
      </p:sp>
      <p:sp>
        <p:nvSpPr>
          <p:cNvPr id="4" name="Date Placeholder 3">
            <a:extLst>
              <a:ext uri="{FF2B5EF4-FFF2-40B4-BE49-F238E27FC236}">
                <a16:creationId xmlns:a16="http://schemas.microsoft.com/office/drawing/2014/main" id="{E268A40E-EBEF-41FA-AF1B-EAA12AB2FDE5}"/>
              </a:ext>
            </a:extLst>
          </p:cNvPr>
          <p:cNvSpPr>
            <a:spLocks noGrp="1"/>
          </p:cNvSpPr>
          <p:nvPr>
            <p:ph type="dt" sz="half" idx="10"/>
          </p:nvPr>
        </p:nvSpPr>
        <p:spPr/>
        <p:txBody>
          <a:bodyPr/>
          <a:lstStyle/>
          <a:p>
            <a:fld id="{DFE71F2C-AA60-4165-96D5-7EE7D028D394}" type="datetime1">
              <a:rPr lang="en-GB" smtClean="0"/>
              <a:t>16/11/2023</a:t>
            </a:fld>
            <a:endParaRPr lang="en-GB" dirty="0"/>
          </a:p>
        </p:txBody>
      </p:sp>
      <p:sp>
        <p:nvSpPr>
          <p:cNvPr id="5" name="Slide Number Placeholder 4">
            <a:extLst>
              <a:ext uri="{FF2B5EF4-FFF2-40B4-BE49-F238E27FC236}">
                <a16:creationId xmlns:a16="http://schemas.microsoft.com/office/drawing/2014/main" id="{36A13F82-DFCA-409B-9231-87987C3544A5}"/>
              </a:ext>
            </a:extLst>
          </p:cNvPr>
          <p:cNvSpPr>
            <a:spLocks noGrp="1"/>
          </p:cNvSpPr>
          <p:nvPr>
            <p:ph type="sldNum" sz="quarter" idx="12"/>
          </p:nvPr>
        </p:nvSpPr>
        <p:spPr/>
        <p:txBody>
          <a:bodyPr/>
          <a:lstStyle/>
          <a:p>
            <a:fld id="{C6451A33-CDC6-4F3C-82BE-CEA81A8C7C53}" type="slidenum">
              <a:rPr lang="en-GB" smtClean="0"/>
              <a:t>9</a:t>
            </a:fld>
            <a:endParaRPr lang="en-GB" dirty="0"/>
          </a:p>
        </p:txBody>
      </p:sp>
      <p:sp>
        <p:nvSpPr>
          <p:cNvPr id="3" name="TextBox 2">
            <a:extLst>
              <a:ext uri="{FF2B5EF4-FFF2-40B4-BE49-F238E27FC236}">
                <a16:creationId xmlns:a16="http://schemas.microsoft.com/office/drawing/2014/main" id="{B4F8608E-DAC6-460B-8CF1-CA25054726D0}"/>
              </a:ext>
            </a:extLst>
          </p:cNvPr>
          <p:cNvSpPr txBox="1"/>
          <p:nvPr/>
        </p:nvSpPr>
        <p:spPr>
          <a:xfrm>
            <a:off x="1097280" y="2590800"/>
            <a:ext cx="5247014" cy="369332"/>
          </a:xfrm>
          <a:prstGeom prst="rect">
            <a:avLst/>
          </a:prstGeom>
          <a:noFill/>
        </p:spPr>
        <p:txBody>
          <a:bodyPr wrap="none" rtlCol="0">
            <a:spAutoFit/>
          </a:bodyPr>
          <a:lstStyle/>
          <a:p>
            <a:r>
              <a:rPr lang="en-GB" dirty="0"/>
              <a:t>What do you need to include in each of these stages ?</a:t>
            </a:r>
          </a:p>
        </p:txBody>
      </p:sp>
      <p:sp>
        <p:nvSpPr>
          <p:cNvPr id="7" name="Content Placeholder 6">
            <a:extLst>
              <a:ext uri="{FF2B5EF4-FFF2-40B4-BE49-F238E27FC236}">
                <a16:creationId xmlns:a16="http://schemas.microsoft.com/office/drawing/2014/main" id="{BF439E35-6EF3-4B38-A574-EEE440292B33}"/>
              </a:ext>
            </a:extLst>
          </p:cNvPr>
          <p:cNvSpPr>
            <a:spLocks noGrp="1"/>
          </p:cNvSpPr>
          <p:nvPr>
            <p:ph idx="1"/>
          </p:nvPr>
        </p:nvSpPr>
        <p:spPr/>
        <p:txBody>
          <a:bodyPr/>
          <a:lstStyle/>
          <a:p>
            <a:r>
              <a:rPr lang="en-GB" dirty="0"/>
              <a:t>Activity : In  groups identify activities Before/ during /after the appraisal  meeting to ensure its successful ?</a:t>
            </a:r>
          </a:p>
          <a:p>
            <a:endParaRPr lang="en-GB" dirty="0"/>
          </a:p>
          <a:p>
            <a:r>
              <a:rPr lang="en-GB" dirty="0"/>
              <a:t> </a:t>
            </a:r>
          </a:p>
          <a:p>
            <a:endParaRPr lang="en-GB" dirty="0"/>
          </a:p>
        </p:txBody>
      </p:sp>
      <p:pic>
        <p:nvPicPr>
          <p:cNvPr id="8" name="Picture 7">
            <a:extLst>
              <a:ext uri="{FF2B5EF4-FFF2-40B4-BE49-F238E27FC236}">
                <a16:creationId xmlns:a16="http://schemas.microsoft.com/office/drawing/2014/main" id="{8DE0A089-BA9E-4715-AA8D-D7EBD34B8A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9064" y="33090"/>
            <a:ext cx="1333500" cy="452755"/>
          </a:xfrm>
          <a:prstGeom prst="rect">
            <a:avLst/>
          </a:prstGeom>
        </p:spPr>
      </p:pic>
    </p:spTree>
    <p:extLst>
      <p:ext uri="{BB962C8B-B14F-4D97-AF65-F5344CB8AC3E}">
        <p14:creationId xmlns:p14="http://schemas.microsoft.com/office/powerpoint/2010/main" val="130714915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ct">
  <a:themeElements>
    <a:clrScheme name="Custom 2">
      <a:dk1>
        <a:sysClr val="windowText" lastClr="000000"/>
      </a:dk1>
      <a:lt1>
        <a:sysClr val="window" lastClr="FFFFFF"/>
      </a:lt1>
      <a:dk2>
        <a:srgbClr val="242852"/>
      </a:dk2>
      <a:lt2>
        <a:srgbClr val="ACCBF9"/>
      </a:lt2>
      <a:accent1>
        <a:srgbClr val="002060"/>
      </a:accent1>
      <a:accent2>
        <a:srgbClr val="007635"/>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13dc0c2-442d-4014-ada2-685f3ce334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6B95A724FCE44956494D89945ECE9" ma:contentTypeVersion="16" ma:contentTypeDescription="Create a new document." ma:contentTypeScope="" ma:versionID="765586d9bcae79337ed25bf0fbf01819">
  <xsd:schema xmlns:xsd="http://www.w3.org/2001/XMLSchema" xmlns:xs="http://www.w3.org/2001/XMLSchema" xmlns:p="http://schemas.microsoft.com/office/2006/metadata/properties" xmlns:ns3="913dc0c2-442d-4014-ada2-685f3ce334fc" xmlns:ns4="193e2f52-3e70-4a12-8692-5a6e53d3b5bc" targetNamespace="http://schemas.microsoft.com/office/2006/metadata/properties" ma:root="true" ma:fieldsID="84793fbbf49b065f6294d645fa0d4990" ns3:_="" ns4:_="">
    <xsd:import namespace="913dc0c2-442d-4014-ada2-685f3ce334fc"/>
    <xsd:import namespace="193e2f52-3e70-4a12-8692-5a6e53d3b5b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dc0c2-442d-4014-ada2-685f3ce33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3e2f52-3e70-4a12-8692-5a6e53d3b5b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40E8F-BF6E-4480-BC6F-3F37659CF26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93e2f52-3e70-4a12-8692-5a6e53d3b5bc"/>
    <ds:schemaRef ds:uri="913dc0c2-442d-4014-ada2-685f3ce334fc"/>
    <ds:schemaRef ds:uri="http://www.w3.org/XML/1998/namespace"/>
  </ds:schemaRefs>
</ds:datastoreItem>
</file>

<file path=customXml/itemProps2.xml><?xml version="1.0" encoding="utf-8"?>
<ds:datastoreItem xmlns:ds="http://schemas.openxmlformats.org/officeDocument/2006/customXml" ds:itemID="{1A178FEF-675D-487A-BE3B-099C890B6AA9}">
  <ds:schemaRefs>
    <ds:schemaRef ds:uri="http://schemas.microsoft.com/sharepoint/v3/contenttype/forms"/>
  </ds:schemaRefs>
</ds:datastoreItem>
</file>

<file path=customXml/itemProps3.xml><?xml version="1.0" encoding="utf-8"?>
<ds:datastoreItem xmlns:ds="http://schemas.openxmlformats.org/officeDocument/2006/customXml" ds:itemID="{B29BEE7F-C924-42DF-854B-4054C9C5F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dc0c2-442d-4014-ada2-685f3ce334fc"/>
    <ds:schemaRef ds:uri="193e2f52-3e70-4a12-8692-5a6e53d3b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8693</TotalTime>
  <Words>4066</Words>
  <Application>Microsoft Office PowerPoint</Application>
  <PresentationFormat>Widescreen</PresentationFormat>
  <Paragraphs>460</Paragraphs>
  <Slides>37</Slides>
  <Notes>25</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Times New Roman</vt:lpstr>
      <vt:lpstr>Wingdings</vt:lpstr>
      <vt:lpstr>Retrospect</vt:lpstr>
      <vt:lpstr>1_Retrospect</vt:lpstr>
      <vt:lpstr>Performance Management &amp; Appraisal training Workshop </vt:lpstr>
      <vt:lpstr>Agenda</vt:lpstr>
      <vt:lpstr>Your take-aways ….</vt:lpstr>
      <vt:lpstr>What is Performance management?</vt:lpstr>
      <vt:lpstr>Why are appraisals important ?</vt:lpstr>
      <vt:lpstr>Pitfalls of effective performance  appraisals    </vt:lpstr>
      <vt:lpstr>Performance Management Cycle</vt:lpstr>
      <vt:lpstr>PowerPoint Presentation</vt:lpstr>
      <vt:lpstr>As a Leader what do you need to do to make the appraisal process a success </vt:lpstr>
      <vt:lpstr>Every had an appraisal like this?</vt:lpstr>
      <vt:lpstr>Goal Setting SMART Objectives </vt:lpstr>
      <vt:lpstr>Setting SMART Goals </vt:lpstr>
      <vt:lpstr>SMART Example - Running a marathon </vt:lpstr>
      <vt:lpstr>Smart Goals -Activity</vt:lpstr>
      <vt:lpstr>How to engage - the WIFIM </vt:lpstr>
      <vt:lpstr>Activity – Your action plans   </vt:lpstr>
      <vt:lpstr>What is a tricky conversations </vt:lpstr>
      <vt:lpstr>Performance issues - Establishing the route cause </vt:lpstr>
      <vt:lpstr>Managing yourself when tackling a tricky conversation  </vt:lpstr>
      <vt:lpstr>Prepare for your conversation  </vt:lpstr>
      <vt:lpstr>Giving constructive feedback</vt:lpstr>
      <vt:lpstr>Opening up a tricky situation  </vt:lpstr>
      <vt:lpstr>Responding to awkward questions </vt:lpstr>
      <vt:lpstr>Fishbowl </vt:lpstr>
      <vt:lpstr>Activity </vt:lpstr>
      <vt:lpstr>Your take-aways </vt:lpstr>
      <vt:lpstr>Additional slides if needed for this session </vt:lpstr>
      <vt:lpstr>CEDAR Feedback Model</vt:lpstr>
      <vt:lpstr>Talent </vt:lpstr>
      <vt:lpstr>What is Talent Management</vt:lpstr>
      <vt:lpstr>Talent Management models  </vt:lpstr>
      <vt:lpstr>Why is feedback important in managing performance ?</vt:lpstr>
      <vt:lpstr>Using CEDAR to give improvement feedback </vt:lpstr>
      <vt:lpstr>Activity </vt:lpstr>
      <vt:lpstr>Do’s for Giving Feedback</vt:lpstr>
      <vt:lpstr>Don’t for Giving Feedback </vt:lpstr>
      <vt:lpstr>Don’t forget the positive stuff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Vickie Willsher</dc:creator>
  <cp:lastModifiedBy>Louise Henley Monaghan</cp:lastModifiedBy>
  <cp:revision>122</cp:revision>
  <dcterms:created xsi:type="dcterms:W3CDTF">2020-07-21T08:14:14Z</dcterms:created>
  <dcterms:modified xsi:type="dcterms:W3CDTF">2023-11-16T08:59:53Z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0x0101004036B95A724FCE44956494D89945ECE9</vt:lpwstr>
  </property>
</Properties>
</file>